
<file path=[Content_Types].xml><?xml version="1.0" encoding="utf-8"?>
<Types xmlns="http://schemas.openxmlformats.org/package/2006/content-types">
  <Default Extension="bin" ContentType="image/x-emf"/>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media/image16.bin" ContentType="image/png"/>
  <Override PartName="/ppt/media/image17.bin" ContentType="image/png"/>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media/image70.bin" ContentType="image/png"/>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0.xml" ContentType="application/vnd.openxmlformats-officedocument.presentationml.notesSlide+xml"/>
  <Override PartName="/ppt/media/image77.bin" ContentType="image/png"/>
  <Override PartName="/ppt/notesSlides/notesSlide3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4"/>
    <p:sldMasterId id="2147484027" r:id="rId5"/>
    <p:sldMasterId id="2147484048" r:id="rId6"/>
    <p:sldMasterId id="2147484065" r:id="rId7"/>
    <p:sldMasterId id="2147484173" r:id="rId8"/>
    <p:sldMasterId id="2147484128" r:id="rId9"/>
  </p:sldMasterIdLst>
  <p:notesMasterIdLst>
    <p:notesMasterId r:id="rId54"/>
  </p:notesMasterIdLst>
  <p:handoutMasterIdLst>
    <p:handoutMasterId r:id="rId55"/>
  </p:handoutMasterIdLst>
  <p:sldIdLst>
    <p:sldId id="3635" r:id="rId10"/>
    <p:sldId id="3636" r:id="rId11"/>
    <p:sldId id="509" r:id="rId12"/>
    <p:sldId id="3673" r:id="rId13"/>
    <p:sldId id="2076137000" r:id="rId14"/>
    <p:sldId id="2076137001" r:id="rId15"/>
    <p:sldId id="2147478765" r:id="rId16"/>
    <p:sldId id="1881" r:id="rId17"/>
    <p:sldId id="2147478764" r:id="rId18"/>
    <p:sldId id="2147478763" r:id="rId19"/>
    <p:sldId id="4507" r:id="rId20"/>
    <p:sldId id="3660" r:id="rId21"/>
    <p:sldId id="528" r:id="rId22"/>
    <p:sldId id="2147478760" r:id="rId23"/>
    <p:sldId id="1726" r:id="rId24"/>
    <p:sldId id="3650" r:id="rId25"/>
    <p:sldId id="3652" r:id="rId26"/>
    <p:sldId id="489" r:id="rId27"/>
    <p:sldId id="493" r:id="rId28"/>
    <p:sldId id="2147478761" r:id="rId29"/>
    <p:sldId id="527" r:id="rId30"/>
    <p:sldId id="2147478762" r:id="rId31"/>
    <p:sldId id="3674" r:id="rId32"/>
    <p:sldId id="2147478757" r:id="rId33"/>
    <p:sldId id="2147478758" r:id="rId34"/>
    <p:sldId id="2147478744" r:id="rId35"/>
    <p:sldId id="2147478766" r:id="rId36"/>
    <p:sldId id="3664" r:id="rId37"/>
    <p:sldId id="2147478745" r:id="rId38"/>
    <p:sldId id="4500" r:id="rId39"/>
    <p:sldId id="2147478759" r:id="rId40"/>
    <p:sldId id="2076137006" r:id="rId41"/>
    <p:sldId id="2147478748" r:id="rId42"/>
    <p:sldId id="4501" r:id="rId43"/>
    <p:sldId id="2147469416" r:id="rId44"/>
    <p:sldId id="2076137895" r:id="rId45"/>
    <p:sldId id="2147478751" r:id="rId46"/>
    <p:sldId id="4502" r:id="rId47"/>
    <p:sldId id="2147478769" r:id="rId48"/>
    <p:sldId id="2147478768" r:id="rId49"/>
    <p:sldId id="2147478754" r:id="rId50"/>
    <p:sldId id="2134804873" r:id="rId51"/>
    <p:sldId id="2147478767" r:id="rId52"/>
    <p:sldId id="36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0" autoAdjust="0"/>
    <p:restoredTop sz="74680" autoAdjust="0"/>
  </p:normalViewPr>
  <p:slideViewPr>
    <p:cSldViewPr snapToGrid="0">
      <p:cViewPr varScale="1">
        <p:scale>
          <a:sx n="165" d="100"/>
          <a:sy n="165" d="100"/>
        </p:scale>
        <p:origin x="3168"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AAC95436-3F6C-CA45-A8A4-B27F724E9C74}"/>
    <pc:docChg chg="custSel delSld modSld">
      <pc:chgData name="Peter Laudati" userId="fc1173ac-280e-4cfe-aafb-65006f84bb93" providerId="ADAL" clId="{AAC95436-3F6C-CA45-A8A4-B27F724E9C74}" dt="2023-09-12T02:58:42.247" v="13" actId="478"/>
      <pc:docMkLst>
        <pc:docMk/>
      </pc:docMkLst>
      <pc:sldChg chg="modSp mod">
        <pc:chgData name="Peter Laudati" userId="fc1173ac-280e-4cfe-aafb-65006f84bb93" providerId="ADAL" clId="{AAC95436-3F6C-CA45-A8A4-B27F724E9C74}" dt="2023-09-12T02:58:22.491" v="11" actId="20577"/>
        <pc:sldMkLst>
          <pc:docMk/>
          <pc:sldMk cId="2576434237" sldId="527"/>
        </pc:sldMkLst>
        <pc:spChg chg="mod">
          <ac:chgData name="Peter Laudati" userId="fc1173ac-280e-4cfe-aafb-65006f84bb93" providerId="ADAL" clId="{AAC95436-3F6C-CA45-A8A4-B27F724E9C74}" dt="2023-09-12T02:58:22.491" v="11" actId="20577"/>
          <ac:spMkLst>
            <pc:docMk/>
            <pc:sldMk cId="2576434237" sldId="527"/>
            <ac:spMk id="17" creationId="{00000000-0000-0000-0000-000000000000}"/>
          </ac:spMkLst>
        </pc:spChg>
      </pc:sldChg>
      <pc:sldChg chg="delSp mod delAnim">
        <pc:chgData name="Peter Laudati" userId="fc1173ac-280e-4cfe-aafb-65006f84bb93" providerId="ADAL" clId="{AAC95436-3F6C-CA45-A8A4-B27F724E9C74}" dt="2023-09-12T02:58:42.247" v="13" actId="478"/>
        <pc:sldMkLst>
          <pc:docMk/>
          <pc:sldMk cId="3897427604" sldId="3650"/>
        </pc:sldMkLst>
        <pc:spChg chg="del">
          <ac:chgData name="Peter Laudati" userId="fc1173ac-280e-4cfe-aafb-65006f84bb93" providerId="ADAL" clId="{AAC95436-3F6C-CA45-A8A4-B27F724E9C74}" dt="2023-09-12T02:58:41.075" v="12" actId="478"/>
          <ac:spMkLst>
            <pc:docMk/>
            <pc:sldMk cId="3897427604" sldId="3650"/>
            <ac:spMk id="6" creationId="{D7134671-1AFD-4BD3-B68C-EF8823A9DD75}"/>
          </ac:spMkLst>
        </pc:spChg>
        <pc:spChg chg="del">
          <ac:chgData name="Peter Laudati" userId="fc1173ac-280e-4cfe-aafb-65006f84bb93" providerId="ADAL" clId="{AAC95436-3F6C-CA45-A8A4-B27F724E9C74}" dt="2023-09-12T02:58:42.247" v="13" actId="478"/>
          <ac:spMkLst>
            <pc:docMk/>
            <pc:sldMk cId="3897427604" sldId="3650"/>
            <ac:spMk id="7" creationId="{3DBA633B-BD63-439F-8EF3-37AFFFD52300}"/>
          </ac:spMkLst>
        </pc:spChg>
      </pc:sldChg>
      <pc:sldChg chg="del">
        <pc:chgData name="Peter Laudati" userId="fc1173ac-280e-4cfe-aafb-65006f84bb93" providerId="ADAL" clId="{AAC95436-3F6C-CA45-A8A4-B27F724E9C74}" dt="2023-09-12T02:57:11.038" v="8" actId="2696"/>
        <pc:sldMkLst>
          <pc:docMk/>
          <pc:sldMk cId="3468055912" sldId="3665"/>
        </pc:sldMkLst>
      </pc:sldChg>
      <pc:sldChg chg="del">
        <pc:chgData name="Peter Laudati" userId="fc1173ac-280e-4cfe-aafb-65006f84bb93" providerId="ADAL" clId="{AAC95436-3F6C-CA45-A8A4-B27F724E9C74}" dt="2023-09-12T02:57:11.041" v="9" actId="2696"/>
        <pc:sldMkLst>
          <pc:docMk/>
          <pc:sldMk cId="2692993621" sldId="3672"/>
        </pc:sldMkLst>
      </pc:sldChg>
      <pc:sldChg chg="del">
        <pc:chgData name="Peter Laudati" userId="fc1173ac-280e-4cfe-aafb-65006f84bb93" providerId="ADAL" clId="{AAC95436-3F6C-CA45-A8A4-B27F724E9C74}" dt="2023-09-12T02:57:11.042" v="10" actId="2696"/>
        <pc:sldMkLst>
          <pc:docMk/>
          <pc:sldMk cId="3089467722" sldId="3675"/>
        </pc:sldMkLst>
      </pc:sldChg>
      <pc:sldChg chg="del">
        <pc:chgData name="Peter Laudati" userId="fc1173ac-280e-4cfe-aafb-65006f84bb93" providerId="ADAL" clId="{AAC95436-3F6C-CA45-A8A4-B27F724E9C74}" dt="2023-09-12T02:56:44.420" v="0" actId="2696"/>
        <pc:sldMkLst>
          <pc:docMk/>
          <pc:sldMk cId="187571707" sldId="2147478746"/>
        </pc:sldMkLst>
      </pc:sldChg>
      <pc:sldChg chg="del">
        <pc:chgData name="Peter Laudati" userId="fc1173ac-280e-4cfe-aafb-65006f84bb93" providerId="ADAL" clId="{AAC95436-3F6C-CA45-A8A4-B27F724E9C74}" dt="2023-09-12T02:56:44.428" v="1" actId="2696"/>
        <pc:sldMkLst>
          <pc:docMk/>
          <pc:sldMk cId="3296806022" sldId="2147478747"/>
        </pc:sldMkLst>
      </pc:sldChg>
      <pc:sldChg chg="del">
        <pc:chgData name="Peter Laudati" userId="fc1173ac-280e-4cfe-aafb-65006f84bb93" providerId="ADAL" clId="{AAC95436-3F6C-CA45-A8A4-B27F724E9C74}" dt="2023-09-12T02:56:50.260" v="2" actId="2696"/>
        <pc:sldMkLst>
          <pc:docMk/>
          <pc:sldMk cId="1079721981" sldId="2147478749"/>
        </pc:sldMkLst>
      </pc:sldChg>
      <pc:sldChg chg="del">
        <pc:chgData name="Peter Laudati" userId="fc1173ac-280e-4cfe-aafb-65006f84bb93" providerId="ADAL" clId="{AAC95436-3F6C-CA45-A8A4-B27F724E9C74}" dt="2023-09-12T02:56:50.269" v="3" actId="2696"/>
        <pc:sldMkLst>
          <pc:docMk/>
          <pc:sldMk cId="2485526140" sldId="2147478750"/>
        </pc:sldMkLst>
      </pc:sldChg>
      <pc:sldChg chg="del">
        <pc:chgData name="Peter Laudati" userId="fc1173ac-280e-4cfe-aafb-65006f84bb93" providerId="ADAL" clId="{AAC95436-3F6C-CA45-A8A4-B27F724E9C74}" dt="2023-09-12T02:56:59.658" v="5" actId="2696"/>
        <pc:sldMkLst>
          <pc:docMk/>
          <pc:sldMk cId="1538517828" sldId="2147478752"/>
        </pc:sldMkLst>
      </pc:sldChg>
      <pc:sldChg chg="del">
        <pc:chgData name="Peter Laudati" userId="fc1173ac-280e-4cfe-aafb-65006f84bb93" providerId="ADAL" clId="{AAC95436-3F6C-CA45-A8A4-B27F724E9C74}" dt="2023-09-12T02:56:59.654" v="4" actId="2696"/>
        <pc:sldMkLst>
          <pc:docMk/>
          <pc:sldMk cId="3773550639" sldId="2147478753"/>
        </pc:sldMkLst>
      </pc:sldChg>
      <pc:sldChg chg="del">
        <pc:chgData name="Peter Laudati" userId="fc1173ac-280e-4cfe-aafb-65006f84bb93" providerId="ADAL" clId="{AAC95436-3F6C-CA45-A8A4-B27F724E9C74}" dt="2023-09-12T02:57:06.581" v="6" actId="2696"/>
        <pc:sldMkLst>
          <pc:docMk/>
          <pc:sldMk cId="527548444" sldId="2147478755"/>
        </pc:sldMkLst>
      </pc:sldChg>
      <pc:sldChg chg="del">
        <pc:chgData name="Peter Laudati" userId="fc1173ac-280e-4cfe-aafb-65006f84bb93" providerId="ADAL" clId="{AAC95436-3F6C-CA45-A8A4-B27F724E9C74}" dt="2023-09-12T02:57:06.590" v="7" actId="2696"/>
        <pc:sldMkLst>
          <pc:docMk/>
          <pc:sldMk cId="715133105" sldId="214747875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CF322-3BB2-457F-ABAF-AA94A615B31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62D6D59-6054-4102-B09F-1AE85245FDDB}">
      <dgm:prSet custT="1"/>
      <dgm:spPr/>
      <dgm:t>
        <a:bodyPr/>
        <a:lstStyle/>
        <a:p>
          <a:pPr>
            <a:lnSpc>
              <a:spcPct val="100000"/>
            </a:lnSpc>
          </a:pPr>
          <a:r>
            <a:rPr lang="en-US" sz="2400" b="1"/>
            <a:t>Cost reduction</a:t>
          </a:r>
        </a:p>
        <a:p>
          <a:pPr>
            <a:lnSpc>
              <a:spcPct val="100000"/>
            </a:lnSpc>
          </a:pPr>
          <a:r>
            <a:rPr lang="en-US" sz="1400" b="0"/>
            <a:t>- Targeted data collection</a:t>
          </a:r>
        </a:p>
        <a:p>
          <a:pPr>
            <a:lnSpc>
              <a:spcPct val="100000"/>
            </a:lnSpc>
          </a:pPr>
          <a:r>
            <a:rPr lang="en-US" sz="1400" b="0"/>
            <a:t>- Data filtering, aggregation</a:t>
          </a:r>
        </a:p>
      </dgm:t>
    </dgm:pt>
    <dgm:pt modelId="{7A00E699-F75A-4C92-843E-78AF2FEBEC7D}" type="parTrans" cxnId="{C783F632-F9DC-4B2D-AE19-808EFBE83D52}">
      <dgm:prSet/>
      <dgm:spPr/>
      <dgm:t>
        <a:bodyPr/>
        <a:lstStyle/>
        <a:p>
          <a:endParaRPr lang="en-US"/>
        </a:p>
      </dgm:t>
    </dgm:pt>
    <dgm:pt modelId="{FDCB64FA-F64F-4CEE-BD8E-F96BD156698E}" type="sibTrans" cxnId="{C783F632-F9DC-4B2D-AE19-808EFBE83D52}">
      <dgm:prSet/>
      <dgm:spPr/>
      <dgm:t>
        <a:bodyPr/>
        <a:lstStyle/>
        <a:p>
          <a:pPr>
            <a:lnSpc>
              <a:spcPct val="100000"/>
            </a:lnSpc>
          </a:pPr>
          <a:endParaRPr lang="en-US"/>
        </a:p>
      </dgm:t>
    </dgm:pt>
    <dgm:pt modelId="{222D6B08-8DDA-4D11-B9D0-2B202DE21DA7}">
      <dgm:prSet custT="1"/>
      <dgm:spPr/>
      <dgm:t>
        <a:bodyPr/>
        <a:lstStyle/>
        <a:p>
          <a:pPr>
            <a:lnSpc>
              <a:spcPct val="100000"/>
            </a:lnSpc>
          </a:pPr>
          <a:r>
            <a:rPr lang="en-US" sz="2400" b="1"/>
            <a:t>Simplified management</a:t>
          </a:r>
        </a:p>
        <a:p>
          <a:pPr>
            <a:lnSpc>
              <a:spcPct val="100000"/>
            </a:lnSpc>
          </a:pPr>
          <a:r>
            <a:rPr lang="en-US" sz="1400" b="0"/>
            <a:t>- </a:t>
          </a:r>
          <a:r>
            <a:rPr lang="en-US" sz="1400"/>
            <a:t>Multi homing </a:t>
          </a:r>
        </a:p>
        <a:p>
          <a:pPr>
            <a:lnSpc>
              <a:spcPct val="100000"/>
            </a:lnSpc>
          </a:pPr>
          <a:r>
            <a:rPr lang="en-US" sz="1400"/>
            <a:t>- Easily </a:t>
          </a:r>
          <a:r>
            <a:rPr lang="en-US" sz="1400" i="1"/>
            <a:t>onboard -&gt; deploy -&gt; update </a:t>
          </a:r>
          <a:r>
            <a:rPr lang="en-US" sz="1400"/>
            <a:t>at scale</a:t>
          </a:r>
        </a:p>
        <a:p>
          <a:pPr>
            <a:lnSpc>
              <a:spcPct val="100000"/>
            </a:lnSpc>
          </a:pPr>
          <a:r>
            <a:rPr lang="en-US" sz="1400"/>
            <a:t>- Transparency and control via extensibility</a:t>
          </a:r>
        </a:p>
        <a:p>
          <a:pPr>
            <a:lnSpc>
              <a:spcPct val="100000"/>
            </a:lnSpc>
          </a:pPr>
          <a:r>
            <a:rPr lang="en-US" sz="1400"/>
            <a:t>- Seamless management for Azure &amp; hybrid</a:t>
          </a:r>
          <a:endParaRPr lang="en-US" sz="1400" b="0"/>
        </a:p>
      </dgm:t>
    </dgm:pt>
    <dgm:pt modelId="{1D55F0DA-3440-425E-A888-5A8C99392A23}" type="parTrans" cxnId="{DD3E21FA-2410-4ABF-8A00-FF5426E24534}">
      <dgm:prSet/>
      <dgm:spPr/>
      <dgm:t>
        <a:bodyPr/>
        <a:lstStyle/>
        <a:p>
          <a:endParaRPr lang="en-US"/>
        </a:p>
      </dgm:t>
    </dgm:pt>
    <dgm:pt modelId="{E46B555D-566B-49A6-B7CB-02873B2C15BD}" type="sibTrans" cxnId="{DD3E21FA-2410-4ABF-8A00-FF5426E24534}">
      <dgm:prSet/>
      <dgm:spPr/>
      <dgm:t>
        <a:bodyPr/>
        <a:lstStyle/>
        <a:p>
          <a:pPr>
            <a:lnSpc>
              <a:spcPct val="100000"/>
            </a:lnSpc>
          </a:pPr>
          <a:endParaRPr lang="en-US"/>
        </a:p>
      </dgm:t>
    </dgm:pt>
    <dgm:pt modelId="{F630B050-46D0-4129-9C0B-BAD3C85D5FED}">
      <dgm:prSet custT="1"/>
      <dgm:spPr/>
      <dgm:t>
        <a:bodyPr/>
        <a:lstStyle/>
        <a:p>
          <a:pPr>
            <a:lnSpc>
              <a:spcPct val="100000"/>
            </a:lnSpc>
          </a:pPr>
          <a:r>
            <a:rPr lang="en-US" sz="2400" b="1"/>
            <a:t>Security and performance</a:t>
          </a:r>
        </a:p>
        <a:p>
          <a:pPr>
            <a:lnSpc>
              <a:spcPct val="100000"/>
            </a:lnSpc>
          </a:pPr>
          <a:r>
            <a:rPr lang="en-US" sz="1400" b="0"/>
            <a:t>- Modern auth (MI, AAD)</a:t>
          </a:r>
        </a:p>
        <a:p>
          <a:pPr>
            <a:lnSpc>
              <a:spcPct val="100000"/>
            </a:lnSpc>
          </a:pPr>
          <a:r>
            <a:rPr lang="en-US" sz="1400" b="0"/>
            <a:t>- Higher EPS </a:t>
          </a:r>
        </a:p>
        <a:p>
          <a:pPr>
            <a:lnSpc>
              <a:spcPct val="100000"/>
            </a:lnSpc>
          </a:pPr>
          <a:r>
            <a:rPr lang="en-US" sz="1400" b="0"/>
            <a:t>- Efficient resource utilization</a:t>
          </a:r>
        </a:p>
      </dgm:t>
    </dgm:pt>
    <dgm:pt modelId="{216141B3-C98E-4FC0-A254-DA7DFDF07EF3}" type="parTrans" cxnId="{21A3DB3C-1639-42AA-8766-CECCE20BEFC5}">
      <dgm:prSet/>
      <dgm:spPr/>
      <dgm:t>
        <a:bodyPr/>
        <a:lstStyle/>
        <a:p>
          <a:endParaRPr lang="en-US"/>
        </a:p>
      </dgm:t>
    </dgm:pt>
    <dgm:pt modelId="{4ECF32BC-BB84-4166-993D-618928DBA04C}" type="sibTrans" cxnId="{21A3DB3C-1639-42AA-8766-CECCE20BEFC5}">
      <dgm:prSet/>
      <dgm:spPr/>
      <dgm:t>
        <a:bodyPr/>
        <a:lstStyle/>
        <a:p>
          <a:pPr>
            <a:lnSpc>
              <a:spcPct val="100000"/>
            </a:lnSpc>
          </a:pPr>
          <a:endParaRPr lang="en-US"/>
        </a:p>
      </dgm:t>
    </dgm:pt>
    <dgm:pt modelId="{45761AC5-E0AB-4D3E-ACE6-D6C2A95AEB86}">
      <dgm:prSet custT="1"/>
      <dgm:spPr/>
      <dgm:t>
        <a:bodyPr/>
        <a:lstStyle/>
        <a:p>
          <a:pPr>
            <a:lnSpc>
              <a:spcPct val="100000"/>
            </a:lnSpc>
          </a:pPr>
          <a:r>
            <a:rPr lang="en-US" sz="2400" b="1"/>
            <a:t>Single monitoring agent</a:t>
          </a:r>
        </a:p>
        <a:p>
          <a:pPr>
            <a:lnSpc>
              <a:spcPct val="100000"/>
            </a:lnSpc>
          </a:pPr>
          <a:r>
            <a:rPr lang="en-US" sz="1400" b="0"/>
            <a:t>- All data sources and data types</a:t>
          </a:r>
        </a:p>
        <a:p>
          <a:pPr>
            <a:lnSpc>
              <a:spcPct val="100000"/>
            </a:lnSpc>
          </a:pPr>
          <a:r>
            <a:rPr lang="en-US" sz="1400" b="0"/>
            <a:t>- All destinations</a:t>
          </a:r>
        </a:p>
        <a:p>
          <a:pPr>
            <a:lnSpc>
              <a:spcPct val="100000"/>
            </a:lnSpc>
          </a:pPr>
          <a:r>
            <a:rPr lang="en-US" sz="1400" b="0"/>
            <a:t>- All features in one</a:t>
          </a:r>
        </a:p>
      </dgm:t>
    </dgm:pt>
    <dgm:pt modelId="{81C3DBA9-8B32-4E09-8DB0-8A68A58B75A8}" type="parTrans" cxnId="{D54BEC37-DEA9-490E-B156-E8D8F7F6BBA8}">
      <dgm:prSet/>
      <dgm:spPr/>
      <dgm:t>
        <a:bodyPr/>
        <a:lstStyle/>
        <a:p>
          <a:endParaRPr lang="en-US"/>
        </a:p>
      </dgm:t>
    </dgm:pt>
    <dgm:pt modelId="{247E1A54-EF16-4DBD-AEC0-4378B4DE81FB}" type="sibTrans" cxnId="{D54BEC37-DEA9-490E-B156-E8D8F7F6BBA8}">
      <dgm:prSet/>
      <dgm:spPr/>
      <dgm:t>
        <a:bodyPr/>
        <a:lstStyle/>
        <a:p>
          <a:endParaRPr lang="en-US"/>
        </a:p>
      </dgm:t>
    </dgm:pt>
    <dgm:pt modelId="{E946CB55-C08C-49FB-8474-622D8991062B}" type="pres">
      <dgm:prSet presAssocID="{1BACF322-3BB2-457F-ABAF-AA94A615B318}" presName="root" presStyleCnt="0">
        <dgm:presLayoutVars>
          <dgm:dir/>
          <dgm:resizeHandles val="exact"/>
        </dgm:presLayoutVars>
      </dgm:prSet>
      <dgm:spPr/>
    </dgm:pt>
    <dgm:pt modelId="{3D0354C0-8035-4763-8056-DAB43B875542}" type="pres">
      <dgm:prSet presAssocID="{1BACF322-3BB2-457F-ABAF-AA94A615B318}" presName="container" presStyleCnt="0">
        <dgm:presLayoutVars>
          <dgm:dir/>
          <dgm:resizeHandles val="exact"/>
        </dgm:presLayoutVars>
      </dgm:prSet>
      <dgm:spPr/>
    </dgm:pt>
    <dgm:pt modelId="{BFF8543D-2D03-44D4-935B-5007117BC9C2}" type="pres">
      <dgm:prSet presAssocID="{462D6D59-6054-4102-B09F-1AE85245FDDB}" presName="compNode" presStyleCnt="0"/>
      <dgm:spPr/>
    </dgm:pt>
    <dgm:pt modelId="{AB130068-7187-48EA-924A-94209BF8F3BA}" type="pres">
      <dgm:prSet presAssocID="{462D6D59-6054-4102-B09F-1AE85245FDDB}" presName="iconBgRect" presStyleLbl="bgShp" presStyleIdx="0" presStyleCnt="4"/>
      <dgm:spPr/>
    </dgm:pt>
    <dgm:pt modelId="{B45AA38C-48E3-4962-B3AA-E2489BA27B90}" type="pres">
      <dgm:prSet presAssocID="{462D6D59-6054-4102-B09F-1AE85245FDDB}" presName="iconRect" presStyleLbl="node1" presStyleIdx="0" presStyleCnt="4" custScaleX="124508" custScaleY="12450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graph with solid fill"/>
        </a:ext>
      </dgm:extLst>
    </dgm:pt>
    <dgm:pt modelId="{4D52E4E4-478D-4CEA-8DCB-4795BC3E5A24}" type="pres">
      <dgm:prSet presAssocID="{462D6D59-6054-4102-B09F-1AE85245FDDB}" presName="spaceRect" presStyleCnt="0"/>
      <dgm:spPr/>
    </dgm:pt>
    <dgm:pt modelId="{180476BD-7CB8-47BE-A78D-9C9E412A541F}" type="pres">
      <dgm:prSet presAssocID="{462D6D59-6054-4102-B09F-1AE85245FDDB}" presName="textRect" presStyleLbl="revTx" presStyleIdx="0" presStyleCnt="4">
        <dgm:presLayoutVars>
          <dgm:chMax val="1"/>
          <dgm:chPref val="1"/>
        </dgm:presLayoutVars>
      </dgm:prSet>
      <dgm:spPr/>
    </dgm:pt>
    <dgm:pt modelId="{832637DE-0842-4A80-BA9A-32180D67935A}" type="pres">
      <dgm:prSet presAssocID="{FDCB64FA-F64F-4CEE-BD8E-F96BD156698E}" presName="sibTrans" presStyleLbl="sibTrans2D1" presStyleIdx="0" presStyleCnt="0"/>
      <dgm:spPr/>
    </dgm:pt>
    <dgm:pt modelId="{67F874E0-6EB3-4AC1-8F0D-02A45D0CC4D3}" type="pres">
      <dgm:prSet presAssocID="{222D6B08-8DDA-4D11-B9D0-2B202DE21DA7}" presName="compNode" presStyleCnt="0"/>
      <dgm:spPr/>
    </dgm:pt>
    <dgm:pt modelId="{63CD49E9-4906-47F8-AABC-3F28B44F0D3F}" type="pres">
      <dgm:prSet presAssocID="{222D6B08-8DDA-4D11-B9D0-2B202DE21DA7}" presName="iconBgRect" presStyleLbl="bgShp" presStyleIdx="1" presStyleCnt="4"/>
      <dgm:spPr/>
    </dgm:pt>
    <dgm:pt modelId="{2CA239D7-B7C2-430C-9894-EE41D522DAA6}" type="pres">
      <dgm:prSet presAssocID="{222D6B08-8DDA-4D11-B9D0-2B202DE21DA7}" presName="iconRect" presStyleLbl="node1" presStyleIdx="1" presStyleCnt="4" custScaleX="152330" custScaleY="15233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3C61EB55-079F-436D-A6CB-12FC43D832E9}" type="pres">
      <dgm:prSet presAssocID="{222D6B08-8DDA-4D11-B9D0-2B202DE21DA7}" presName="spaceRect" presStyleCnt="0"/>
      <dgm:spPr/>
    </dgm:pt>
    <dgm:pt modelId="{D46BD913-9720-4F00-BBD8-FB3E668EFCA8}" type="pres">
      <dgm:prSet presAssocID="{222D6B08-8DDA-4D11-B9D0-2B202DE21DA7}" presName="textRect" presStyleLbl="revTx" presStyleIdx="1" presStyleCnt="4" custLinFactNeighborX="-315" custLinFactNeighborY="8173">
        <dgm:presLayoutVars>
          <dgm:chMax val="1"/>
          <dgm:chPref val="1"/>
        </dgm:presLayoutVars>
      </dgm:prSet>
      <dgm:spPr/>
    </dgm:pt>
    <dgm:pt modelId="{53641A65-1E07-49BF-86F3-85BE7168216D}" type="pres">
      <dgm:prSet presAssocID="{E46B555D-566B-49A6-B7CB-02873B2C15BD}" presName="sibTrans" presStyleLbl="sibTrans2D1" presStyleIdx="0" presStyleCnt="0"/>
      <dgm:spPr/>
    </dgm:pt>
    <dgm:pt modelId="{B6CD47F7-D717-4BEC-81A0-C19375DDC3BD}" type="pres">
      <dgm:prSet presAssocID="{F630B050-46D0-4129-9C0B-BAD3C85D5FED}" presName="compNode" presStyleCnt="0"/>
      <dgm:spPr/>
    </dgm:pt>
    <dgm:pt modelId="{DCCF80AF-69FD-4D1E-B050-0F5C3643CE98}" type="pres">
      <dgm:prSet presAssocID="{F630B050-46D0-4129-9C0B-BAD3C85D5FED}" presName="iconBgRect" presStyleLbl="bgShp" presStyleIdx="2" presStyleCnt="4"/>
      <dgm:spPr>
        <a:solidFill>
          <a:schemeClr val="accent6">
            <a:lumMod val="75000"/>
          </a:schemeClr>
        </a:solidFill>
      </dgm:spPr>
    </dgm:pt>
    <dgm:pt modelId="{AFD928BD-AB99-4E71-B69E-90EB1F8807DA}" type="pres">
      <dgm:prSet presAssocID="{F630B050-46D0-4129-9C0B-BAD3C85D5F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7EF61B7D-B3F2-4B37-AA11-33EBDD2D10A0}" type="pres">
      <dgm:prSet presAssocID="{F630B050-46D0-4129-9C0B-BAD3C85D5FED}" presName="spaceRect" presStyleCnt="0"/>
      <dgm:spPr/>
    </dgm:pt>
    <dgm:pt modelId="{D01B3965-AE06-4BEB-814F-1D704A6F9023}" type="pres">
      <dgm:prSet presAssocID="{F630B050-46D0-4129-9C0B-BAD3C85D5FED}" presName="textRect" presStyleLbl="revTx" presStyleIdx="2" presStyleCnt="4" custScaleX="108609" custLinFactNeighborX="2203" custLinFactNeighborY="-2226">
        <dgm:presLayoutVars>
          <dgm:chMax val="1"/>
          <dgm:chPref val="1"/>
        </dgm:presLayoutVars>
      </dgm:prSet>
      <dgm:spPr/>
    </dgm:pt>
    <dgm:pt modelId="{5DEF4FA1-B485-44FB-A826-6A14705AC0E4}" type="pres">
      <dgm:prSet presAssocID="{4ECF32BC-BB84-4166-993D-618928DBA04C}" presName="sibTrans" presStyleLbl="sibTrans2D1" presStyleIdx="0" presStyleCnt="0"/>
      <dgm:spPr/>
    </dgm:pt>
    <dgm:pt modelId="{575AD077-F4EB-4908-ADF9-C7A28D882069}" type="pres">
      <dgm:prSet presAssocID="{45761AC5-E0AB-4D3E-ACE6-D6C2A95AEB86}" presName="compNode" presStyleCnt="0"/>
      <dgm:spPr/>
    </dgm:pt>
    <dgm:pt modelId="{3739F6AA-8D9C-4440-B237-62E104DB00E2}" type="pres">
      <dgm:prSet presAssocID="{45761AC5-E0AB-4D3E-ACE6-D6C2A95AEB86}" presName="iconBgRect" presStyleLbl="bgShp" presStyleIdx="3" presStyleCnt="4"/>
      <dgm:spPr/>
    </dgm:pt>
    <dgm:pt modelId="{7F59F644-EA0E-4634-BEDB-28A3D014CB98}" type="pres">
      <dgm:prSet presAssocID="{45761AC5-E0AB-4D3E-ACE6-D6C2A95AEB8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BF05CA9B-D2FE-432F-BB33-F8A3ABBAB4EC}" type="pres">
      <dgm:prSet presAssocID="{45761AC5-E0AB-4D3E-ACE6-D6C2A95AEB86}" presName="spaceRect" presStyleCnt="0"/>
      <dgm:spPr/>
    </dgm:pt>
    <dgm:pt modelId="{457349D6-BFD0-4039-A3D1-0FF57BF13C0C}" type="pres">
      <dgm:prSet presAssocID="{45761AC5-E0AB-4D3E-ACE6-D6C2A95AEB86}" presName="textRect" presStyleLbl="revTx" presStyleIdx="3" presStyleCnt="4">
        <dgm:presLayoutVars>
          <dgm:chMax val="1"/>
          <dgm:chPref val="1"/>
        </dgm:presLayoutVars>
      </dgm:prSet>
      <dgm:spPr/>
    </dgm:pt>
  </dgm:ptLst>
  <dgm:cxnLst>
    <dgm:cxn modelId="{4E88C70A-F227-4CD7-9CB4-6FDB20B9B2B8}" type="presOf" srcId="{45761AC5-E0AB-4D3E-ACE6-D6C2A95AEB86}" destId="{457349D6-BFD0-4039-A3D1-0FF57BF13C0C}" srcOrd="0" destOrd="0" presId="urn:microsoft.com/office/officeart/2018/2/layout/IconCircleList"/>
    <dgm:cxn modelId="{3C3DCD0F-963D-43F0-B340-020803C3289B}" type="presOf" srcId="{E46B555D-566B-49A6-B7CB-02873B2C15BD}" destId="{53641A65-1E07-49BF-86F3-85BE7168216D}" srcOrd="0" destOrd="0" presId="urn:microsoft.com/office/officeart/2018/2/layout/IconCircleList"/>
    <dgm:cxn modelId="{5A56C516-BD16-4DEE-A002-A94083590D51}" type="presOf" srcId="{FDCB64FA-F64F-4CEE-BD8E-F96BD156698E}" destId="{832637DE-0842-4A80-BA9A-32180D67935A}" srcOrd="0" destOrd="0" presId="urn:microsoft.com/office/officeart/2018/2/layout/IconCircleList"/>
    <dgm:cxn modelId="{D6A42623-CBF3-46A5-B78C-2E963D5D1803}" type="presOf" srcId="{222D6B08-8DDA-4D11-B9D0-2B202DE21DA7}" destId="{D46BD913-9720-4F00-BBD8-FB3E668EFCA8}" srcOrd="0" destOrd="0" presId="urn:microsoft.com/office/officeart/2018/2/layout/IconCircleList"/>
    <dgm:cxn modelId="{C783F632-F9DC-4B2D-AE19-808EFBE83D52}" srcId="{1BACF322-3BB2-457F-ABAF-AA94A615B318}" destId="{462D6D59-6054-4102-B09F-1AE85245FDDB}" srcOrd="0" destOrd="0" parTransId="{7A00E699-F75A-4C92-843E-78AF2FEBEC7D}" sibTransId="{FDCB64FA-F64F-4CEE-BD8E-F96BD156698E}"/>
    <dgm:cxn modelId="{D54BEC37-DEA9-490E-B156-E8D8F7F6BBA8}" srcId="{1BACF322-3BB2-457F-ABAF-AA94A615B318}" destId="{45761AC5-E0AB-4D3E-ACE6-D6C2A95AEB86}" srcOrd="3" destOrd="0" parTransId="{81C3DBA9-8B32-4E09-8DB0-8A68A58B75A8}" sibTransId="{247E1A54-EF16-4DBD-AEC0-4378B4DE81FB}"/>
    <dgm:cxn modelId="{21A3DB3C-1639-42AA-8766-CECCE20BEFC5}" srcId="{1BACF322-3BB2-457F-ABAF-AA94A615B318}" destId="{F630B050-46D0-4129-9C0B-BAD3C85D5FED}" srcOrd="2" destOrd="0" parTransId="{216141B3-C98E-4FC0-A254-DA7DFDF07EF3}" sibTransId="{4ECF32BC-BB84-4166-993D-618928DBA04C}"/>
    <dgm:cxn modelId="{1C9BAD52-4198-4398-BEFC-F86EE07F57CC}" type="presOf" srcId="{1BACF322-3BB2-457F-ABAF-AA94A615B318}" destId="{E946CB55-C08C-49FB-8474-622D8991062B}" srcOrd="0" destOrd="0" presId="urn:microsoft.com/office/officeart/2018/2/layout/IconCircleList"/>
    <dgm:cxn modelId="{6110206E-1C87-4511-87A5-F9F7C0FBAD5E}" type="presOf" srcId="{462D6D59-6054-4102-B09F-1AE85245FDDB}" destId="{180476BD-7CB8-47BE-A78D-9C9E412A541F}" srcOrd="0" destOrd="0" presId="urn:microsoft.com/office/officeart/2018/2/layout/IconCircleList"/>
    <dgm:cxn modelId="{A54D388B-AC0B-4E9B-8168-9F5D600B327A}" type="presOf" srcId="{F630B050-46D0-4129-9C0B-BAD3C85D5FED}" destId="{D01B3965-AE06-4BEB-814F-1D704A6F9023}" srcOrd="0" destOrd="0" presId="urn:microsoft.com/office/officeart/2018/2/layout/IconCircleList"/>
    <dgm:cxn modelId="{226CDC91-C56E-44E7-AA08-3E923A3C4C6F}" type="presOf" srcId="{4ECF32BC-BB84-4166-993D-618928DBA04C}" destId="{5DEF4FA1-B485-44FB-A826-6A14705AC0E4}" srcOrd="0" destOrd="0" presId="urn:microsoft.com/office/officeart/2018/2/layout/IconCircleList"/>
    <dgm:cxn modelId="{DD3E21FA-2410-4ABF-8A00-FF5426E24534}" srcId="{1BACF322-3BB2-457F-ABAF-AA94A615B318}" destId="{222D6B08-8DDA-4D11-B9D0-2B202DE21DA7}" srcOrd="1" destOrd="0" parTransId="{1D55F0DA-3440-425E-A888-5A8C99392A23}" sibTransId="{E46B555D-566B-49A6-B7CB-02873B2C15BD}"/>
    <dgm:cxn modelId="{E46E9C9E-0809-4C06-8B42-E9EAF8FCB903}" type="presParOf" srcId="{E946CB55-C08C-49FB-8474-622D8991062B}" destId="{3D0354C0-8035-4763-8056-DAB43B875542}" srcOrd="0" destOrd="0" presId="urn:microsoft.com/office/officeart/2018/2/layout/IconCircleList"/>
    <dgm:cxn modelId="{F754FC6A-0644-4BF9-AD6D-22A075915816}" type="presParOf" srcId="{3D0354C0-8035-4763-8056-DAB43B875542}" destId="{BFF8543D-2D03-44D4-935B-5007117BC9C2}" srcOrd="0" destOrd="0" presId="urn:microsoft.com/office/officeart/2018/2/layout/IconCircleList"/>
    <dgm:cxn modelId="{E7AC716B-B443-416B-8C88-83993C2FA765}" type="presParOf" srcId="{BFF8543D-2D03-44D4-935B-5007117BC9C2}" destId="{AB130068-7187-48EA-924A-94209BF8F3BA}" srcOrd="0" destOrd="0" presId="urn:microsoft.com/office/officeart/2018/2/layout/IconCircleList"/>
    <dgm:cxn modelId="{8D7B15A4-8CCC-43CA-AC70-00C371621ED1}" type="presParOf" srcId="{BFF8543D-2D03-44D4-935B-5007117BC9C2}" destId="{B45AA38C-48E3-4962-B3AA-E2489BA27B90}" srcOrd="1" destOrd="0" presId="urn:microsoft.com/office/officeart/2018/2/layout/IconCircleList"/>
    <dgm:cxn modelId="{DFC4E600-37C4-4EFB-9DBD-3F0F621F447D}" type="presParOf" srcId="{BFF8543D-2D03-44D4-935B-5007117BC9C2}" destId="{4D52E4E4-478D-4CEA-8DCB-4795BC3E5A24}" srcOrd="2" destOrd="0" presId="urn:microsoft.com/office/officeart/2018/2/layout/IconCircleList"/>
    <dgm:cxn modelId="{07C042EB-8654-4B23-92AF-258A9DD63998}" type="presParOf" srcId="{BFF8543D-2D03-44D4-935B-5007117BC9C2}" destId="{180476BD-7CB8-47BE-A78D-9C9E412A541F}" srcOrd="3" destOrd="0" presId="urn:microsoft.com/office/officeart/2018/2/layout/IconCircleList"/>
    <dgm:cxn modelId="{CFB7DC19-1CF7-4C87-A87F-D437BC6DA7D3}" type="presParOf" srcId="{3D0354C0-8035-4763-8056-DAB43B875542}" destId="{832637DE-0842-4A80-BA9A-32180D67935A}" srcOrd="1" destOrd="0" presId="urn:microsoft.com/office/officeart/2018/2/layout/IconCircleList"/>
    <dgm:cxn modelId="{13269908-7298-4C6F-877D-54A85AAA5AAD}" type="presParOf" srcId="{3D0354C0-8035-4763-8056-DAB43B875542}" destId="{67F874E0-6EB3-4AC1-8F0D-02A45D0CC4D3}" srcOrd="2" destOrd="0" presId="urn:microsoft.com/office/officeart/2018/2/layout/IconCircleList"/>
    <dgm:cxn modelId="{6F8292E0-E43E-442D-849E-9FFF3AFFD3E5}" type="presParOf" srcId="{67F874E0-6EB3-4AC1-8F0D-02A45D0CC4D3}" destId="{63CD49E9-4906-47F8-AABC-3F28B44F0D3F}" srcOrd="0" destOrd="0" presId="urn:microsoft.com/office/officeart/2018/2/layout/IconCircleList"/>
    <dgm:cxn modelId="{44558952-B7FF-4D47-A405-F219D2B1FCC7}" type="presParOf" srcId="{67F874E0-6EB3-4AC1-8F0D-02A45D0CC4D3}" destId="{2CA239D7-B7C2-430C-9894-EE41D522DAA6}" srcOrd="1" destOrd="0" presId="urn:microsoft.com/office/officeart/2018/2/layout/IconCircleList"/>
    <dgm:cxn modelId="{6176C1FC-FE81-47B3-A93E-EC1D4B9CE4FD}" type="presParOf" srcId="{67F874E0-6EB3-4AC1-8F0D-02A45D0CC4D3}" destId="{3C61EB55-079F-436D-A6CB-12FC43D832E9}" srcOrd="2" destOrd="0" presId="urn:microsoft.com/office/officeart/2018/2/layout/IconCircleList"/>
    <dgm:cxn modelId="{7742627F-2642-447A-8EE3-36ED867EA0E7}" type="presParOf" srcId="{67F874E0-6EB3-4AC1-8F0D-02A45D0CC4D3}" destId="{D46BD913-9720-4F00-BBD8-FB3E668EFCA8}" srcOrd="3" destOrd="0" presId="urn:microsoft.com/office/officeart/2018/2/layout/IconCircleList"/>
    <dgm:cxn modelId="{DBB7D3BB-2A70-48CC-B90B-745745FEE56C}" type="presParOf" srcId="{3D0354C0-8035-4763-8056-DAB43B875542}" destId="{53641A65-1E07-49BF-86F3-85BE7168216D}" srcOrd="3" destOrd="0" presId="urn:microsoft.com/office/officeart/2018/2/layout/IconCircleList"/>
    <dgm:cxn modelId="{02969259-70B4-4FEA-BF24-EF9C4D4FFB75}" type="presParOf" srcId="{3D0354C0-8035-4763-8056-DAB43B875542}" destId="{B6CD47F7-D717-4BEC-81A0-C19375DDC3BD}" srcOrd="4" destOrd="0" presId="urn:microsoft.com/office/officeart/2018/2/layout/IconCircleList"/>
    <dgm:cxn modelId="{B7A70C8A-84CD-45BC-A395-9E27B01E037D}" type="presParOf" srcId="{B6CD47F7-D717-4BEC-81A0-C19375DDC3BD}" destId="{DCCF80AF-69FD-4D1E-B050-0F5C3643CE98}" srcOrd="0" destOrd="0" presId="urn:microsoft.com/office/officeart/2018/2/layout/IconCircleList"/>
    <dgm:cxn modelId="{8B5CBCD6-E0DB-4271-A7DA-167DCC18DF9B}" type="presParOf" srcId="{B6CD47F7-D717-4BEC-81A0-C19375DDC3BD}" destId="{AFD928BD-AB99-4E71-B69E-90EB1F8807DA}" srcOrd="1" destOrd="0" presId="urn:microsoft.com/office/officeart/2018/2/layout/IconCircleList"/>
    <dgm:cxn modelId="{496C5632-A085-49B5-AD61-10F77B6CBFFF}" type="presParOf" srcId="{B6CD47F7-D717-4BEC-81A0-C19375DDC3BD}" destId="{7EF61B7D-B3F2-4B37-AA11-33EBDD2D10A0}" srcOrd="2" destOrd="0" presId="urn:microsoft.com/office/officeart/2018/2/layout/IconCircleList"/>
    <dgm:cxn modelId="{651724E3-F525-462B-99CE-831514C9661B}" type="presParOf" srcId="{B6CD47F7-D717-4BEC-81A0-C19375DDC3BD}" destId="{D01B3965-AE06-4BEB-814F-1D704A6F9023}" srcOrd="3" destOrd="0" presId="urn:microsoft.com/office/officeart/2018/2/layout/IconCircleList"/>
    <dgm:cxn modelId="{59BA237E-8FF7-45DD-94BF-5DBDCCDE5749}" type="presParOf" srcId="{3D0354C0-8035-4763-8056-DAB43B875542}" destId="{5DEF4FA1-B485-44FB-A826-6A14705AC0E4}" srcOrd="5" destOrd="0" presId="urn:microsoft.com/office/officeart/2018/2/layout/IconCircleList"/>
    <dgm:cxn modelId="{01F5889F-AD35-469C-9239-7F17A4D79B48}" type="presParOf" srcId="{3D0354C0-8035-4763-8056-DAB43B875542}" destId="{575AD077-F4EB-4908-ADF9-C7A28D882069}" srcOrd="6" destOrd="0" presId="urn:microsoft.com/office/officeart/2018/2/layout/IconCircleList"/>
    <dgm:cxn modelId="{E2756DCE-8827-4BB4-9D7A-85BECC9C710F}" type="presParOf" srcId="{575AD077-F4EB-4908-ADF9-C7A28D882069}" destId="{3739F6AA-8D9C-4440-B237-62E104DB00E2}" srcOrd="0" destOrd="0" presId="urn:microsoft.com/office/officeart/2018/2/layout/IconCircleList"/>
    <dgm:cxn modelId="{C0F9EB5E-5762-4745-BFD0-0971828D2103}" type="presParOf" srcId="{575AD077-F4EB-4908-ADF9-C7A28D882069}" destId="{7F59F644-EA0E-4634-BEDB-28A3D014CB98}" srcOrd="1" destOrd="0" presId="urn:microsoft.com/office/officeart/2018/2/layout/IconCircleList"/>
    <dgm:cxn modelId="{C7191165-CEF2-4BEE-B05F-A8D0E5D0D3DD}" type="presParOf" srcId="{575AD077-F4EB-4908-ADF9-C7A28D882069}" destId="{BF05CA9B-D2FE-432F-BB33-F8A3ABBAB4EC}" srcOrd="2" destOrd="0" presId="urn:microsoft.com/office/officeart/2018/2/layout/IconCircleList"/>
    <dgm:cxn modelId="{DBA744F0-5792-4AA4-80A8-FFA7E14C67E1}" type="presParOf" srcId="{575AD077-F4EB-4908-ADF9-C7A28D882069}" destId="{457349D6-BFD0-4039-A3D1-0FF57BF13C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30068-7187-48EA-924A-94209BF8F3BA}">
      <dsp:nvSpPr>
        <dsp:cNvPr id="0" name=""/>
        <dsp:cNvSpPr/>
      </dsp:nvSpPr>
      <dsp:spPr>
        <a:xfrm>
          <a:off x="207259" y="43630"/>
          <a:ext cx="1369144" cy="136914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5AA38C-48E3-4962-B3AA-E2489BA27B90}">
      <dsp:nvSpPr>
        <dsp:cNvPr id="0" name=""/>
        <dsp:cNvSpPr/>
      </dsp:nvSpPr>
      <dsp:spPr>
        <a:xfrm>
          <a:off x="397470" y="233840"/>
          <a:ext cx="988723" cy="988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0476BD-7CB8-47BE-A78D-9C9E412A541F}">
      <dsp:nvSpPr>
        <dsp:cNvPr id="0" name=""/>
        <dsp:cNvSpPr/>
      </dsp:nvSpPr>
      <dsp:spPr>
        <a:xfrm>
          <a:off x="1869792"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Cost reduction</a:t>
          </a:r>
        </a:p>
        <a:p>
          <a:pPr marL="0" lvl="0" indent="0" algn="l" defTabSz="1066800">
            <a:lnSpc>
              <a:spcPct val="100000"/>
            </a:lnSpc>
            <a:spcBef>
              <a:spcPct val="0"/>
            </a:spcBef>
            <a:spcAft>
              <a:spcPct val="35000"/>
            </a:spcAft>
            <a:buNone/>
          </a:pPr>
          <a:r>
            <a:rPr lang="en-US" sz="1400" b="0" kern="1200"/>
            <a:t>- Targeted data collection</a:t>
          </a:r>
        </a:p>
        <a:p>
          <a:pPr marL="0" lvl="0" indent="0" algn="l" defTabSz="1066800">
            <a:lnSpc>
              <a:spcPct val="100000"/>
            </a:lnSpc>
            <a:spcBef>
              <a:spcPct val="0"/>
            </a:spcBef>
            <a:spcAft>
              <a:spcPct val="35000"/>
            </a:spcAft>
            <a:buNone/>
          </a:pPr>
          <a:r>
            <a:rPr lang="en-US" sz="1400" b="0" kern="1200"/>
            <a:t>- Data filtering, aggregation</a:t>
          </a:r>
        </a:p>
      </dsp:txBody>
      <dsp:txXfrm>
        <a:off x="1869792" y="43630"/>
        <a:ext cx="3227270" cy="1369144"/>
      </dsp:txXfrm>
    </dsp:sp>
    <dsp:sp modelId="{63CD49E9-4906-47F8-AABC-3F28B44F0D3F}">
      <dsp:nvSpPr>
        <dsp:cNvPr id="0" name=""/>
        <dsp:cNvSpPr/>
      </dsp:nvSpPr>
      <dsp:spPr>
        <a:xfrm>
          <a:off x="5659389" y="43630"/>
          <a:ext cx="1369144" cy="136914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239D7-B7C2-430C-9894-EE41D522DAA6}">
      <dsp:nvSpPr>
        <dsp:cNvPr id="0" name=""/>
        <dsp:cNvSpPr/>
      </dsp:nvSpPr>
      <dsp:spPr>
        <a:xfrm>
          <a:off x="5739132" y="123373"/>
          <a:ext cx="1209658" cy="1209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6BD913-9720-4F00-BBD8-FB3E668EFCA8}">
      <dsp:nvSpPr>
        <dsp:cNvPr id="0" name=""/>
        <dsp:cNvSpPr/>
      </dsp:nvSpPr>
      <dsp:spPr>
        <a:xfrm>
          <a:off x="7311756" y="1555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Simplified management</a:t>
          </a:r>
        </a:p>
        <a:p>
          <a:pPr marL="0" lvl="0" indent="0" algn="l" defTabSz="1066800">
            <a:lnSpc>
              <a:spcPct val="100000"/>
            </a:lnSpc>
            <a:spcBef>
              <a:spcPct val="0"/>
            </a:spcBef>
            <a:spcAft>
              <a:spcPct val="35000"/>
            </a:spcAft>
            <a:buNone/>
          </a:pPr>
          <a:r>
            <a:rPr lang="en-US" sz="1400" b="0" kern="1200"/>
            <a:t>- </a:t>
          </a:r>
          <a:r>
            <a:rPr lang="en-US" sz="1400" kern="1200"/>
            <a:t>Multi homing </a:t>
          </a:r>
        </a:p>
        <a:p>
          <a:pPr marL="0" lvl="0" indent="0" algn="l" defTabSz="1066800">
            <a:lnSpc>
              <a:spcPct val="100000"/>
            </a:lnSpc>
            <a:spcBef>
              <a:spcPct val="0"/>
            </a:spcBef>
            <a:spcAft>
              <a:spcPct val="35000"/>
            </a:spcAft>
            <a:buNone/>
          </a:pPr>
          <a:r>
            <a:rPr lang="en-US" sz="1400" kern="1200"/>
            <a:t>- Easily </a:t>
          </a:r>
          <a:r>
            <a:rPr lang="en-US" sz="1400" i="1" kern="1200"/>
            <a:t>onboard -&gt; deploy -&gt; update </a:t>
          </a:r>
          <a:r>
            <a:rPr lang="en-US" sz="1400" kern="1200"/>
            <a:t>at scale</a:t>
          </a:r>
        </a:p>
        <a:p>
          <a:pPr marL="0" lvl="0" indent="0" algn="l" defTabSz="1066800">
            <a:lnSpc>
              <a:spcPct val="100000"/>
            </a:lnSpc>
            <a:spcBef>
              <a:spcPct val="0"/>
            </a:spcBef>
            <a:spcAft>
              <a:spcPct val="35000"/>
            </a:spcAft>
            <a:buNone/>
          </a:pPr>
          <a:r>
            <a:rPr lang="en-US" sz="1400" kern="1200"/>
            <a:t>- Transparency and control via extensibility</a:t>
          </a:r>
        </a:p>
        <a:p>
          <a:pPr marL="0" lvl="0" indent="0" algn="l" defTabSz="1066800">
            <a:lnSpc>
              <a:spcPct val="100000"/>
            </a:lnSpc>
            <a:spcBef>
              <a:spcPct val="0"/>
            </a:spcBef>
            <a:spcAft>
              <a:spcPct val="35000"/>
            </a:spcAft>
            <a:buNone/>
          </a:pPr>
          <a:r>
            <a:rPr lang="en-US" sz="1400" kern="1200"/>
            <a:t>- Seamless management for Azure &amp; hybrid</a:t>
          </a:r>
          <a:endParaRPr lang="en-US" sz="1400" b="0" kern="1200"/>
        </a:p>
      </dsp:txBody>
      <dsp:txXfrm>
        <a:off x="7311756" y="155530"/>
        <a:ext cx="3227270" cy="1369144"/>
      </dsp:txXfrm>
    </dsp:sp>
    <dsp:sp modelId="{DCCF80AF-69FD-4D1E-B050-0F5C3643CE98}">
      <dsp:nvSpPr>
        <dsp:cNvPr id="0" name=""/>
        <dsp:cNvSpPr/>
      </dsp:nvSpPr>
      <dsp:spPr>
        <a:xfrm>
          <a:off x="207259" y="1991502"/>
          <a:ext cx="1369144" cy="1369144"/>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AFD928BD-AB99-4E71-B69E-90EB1F8807DA}">
      <dsp:nvSpPr>
        <dsp:cNvPr id="0" name=""/>
        <dsp:cNvSpPr/>
      </dsp:nvSpPr>
      <dsp:spPr>
        <a:xfrm>
          <a:off x="494779" y="2279022"/>
          <a:ext cx="794104" cy="794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1B3965-AE06-4BEB-814F-1D704A6F9023}">
      <dsp:nvSpPr>
        <dsp:cNvPr id="0" name=""/>
        <dsp:cNvSpPr/>
      </dsp:nvSpPr>
      <dsp:spPr>
        <a:xfrm>
          <a:off x="1801971" y="1961024"/>
          <a:ext cx="3505105"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Security and performance</a:t>
          </a:r>
        </a:p>
        <a:p>
          <a:pPr marL="0" lvl="0" indent="0" algn="l" defTabSz="1066800">
            <a:lnSpc>
              <a:spcPct val="100000"/>
            </a:lnSpc>
            <a:spcBef>
              <a:spcPct val="0"/>
            </a:spcBef>
            <a:spcAft>
              <a:spcPct val="35000"/>
            </a:spcAft>
            <a:buNone/>
          </a:pPr>
          <a:r>
            <a:rPr lang="en-US" sz="1400" b="0" kern="1200"/>
            <a:t>- Modern auth (MI, AAD)</a:t>
          </a:r>
        </a:p>
        <a:p>
          <a:pPr marL="0" lvl="0" indent="0" algn="l" defTabSz="1066800">
            <a:lnSpc>
              <a:spcPct val="100000"/>
            </a:lnSpc>
            <a:spcBef>
              <a:spcPct val="0"/>
            </a:spcBef>
            <a:spcAft>
              <a:spcPct val="35000"/>
            </a:spcAft>
            <a:buNone/>
          </a:pPr>
          <a:r>
            <a:rPr lang="en-US" sz="1400" b="0" kern="1200"/>
            <a:t>- Higher EPS </a:t>
          </a:r>
        </a:p>
        <a:p>
          <a:pPr marL="0" lvl="0" indent="0" algn="l" defTabSz="1066800">
            <a:lnSpc>
              <a:spcPct val="100000"/>
            </a:lnSpc>
            <a:spcBef>
              <a:spcPct val="0"/>
            </a:spcBef>
            <a:spcAft>
              <a:spcPct val="35000"/>
            </a:spcAft>
            <a:buNone/>
          </a:pPr>
          <a:r>
            <a:rPr lang="en-US" sz="1400" b="0" kern="1200"/>
            <a:t>- Efficient resource utilization</a:t>
          </a:r>
        </a:p>
      </dsp:txBody>
      <dsp:txXfrm>
        <a:off x="1801971" y="1961024"/>
        <a:ext cx="3505105" cy="1369144"/>
      </dsp:txXfrm>
    </dsp:sp>
    <dsp:sp modelId="{3739F6AA-8D9C-4440-B237-62E104DB00E2}">
      <dsp:nvSpPr>
        <dsp:cNvPr id="0" name=""/>
        <dsp:cNvSpPr/>
      </dsp:nvSpPr>
      <dsp:spPr>
        <a:xfrm>
          <a:off x="5798307" y="1991502"/>
          <a:ext cx="1369144" cy="136914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9F644-EA0E-4634-BEDB-28A3D014CB98}">
      <dsp:nvSpPr>
        <dsp:cNvPr id="0" name=""/>
        <dsp:cNvSpPr/>
      </dsp:nvSpPr>
      <dsp:spPr>
        <a:xfrm>
          <a:off x="6085828" y="2279022"/>
          <a:ext cx="794104" cy="794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7349D6-BFD0-4039-A3D1-0FF57BF13C0C}">
      <dsp:nvSpPr>
        <dsp:cNvPr id="0" name=""/>
        <dsp:cNvSpPr/>
      </dsp:nvSpPr>
      <dsp:spPr>
        <a:xfrm>
          <a:off x="7460840"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Single monitoring agent</a:t>
          </a:r>
        </a:p>
        <a:p>
          <a:pPr marL="0" lvl="0" indent="0" algn="l" defTabSz="1066800">
            <a:lnSpc>
              <a:spcPct val="100000"/>
            </a:lnSpc>
            <a:spcBef>
              <a:spcPct val="0"/>
            </a:spcBef>
            <a:spcAft>
              <a:spcPct val="35000"/>
            </a:spcAft>
            <a:buNone/>
          </a:pPr>
          <a:r>
            <a:rPr lang="en-US" sz="1400" b="0" kern="1200"/>
            <a:t>- All data sources and data types</a:t>
          </a:r>
        </a:p>
        <a:p>
          <a:pPr marL="0" lvl="0" indent="0" algn="l" defTabSz="1066800">
            <a:lnSpc>
              <a:spcPct val="100000"/>
            </a:lnSpc>
            <a:spcBef>
              <a:spcPct val="0"/>
            </a:spcBef>
            <a:spcAft>
              <a:spcPct val="35000"/>
            </a:spcAft>
            <a:buNone/>
          </a:pPr>
          <a:r>
            <a:rPr lang="en-US" sz="1400" b="0" kern="1200"/>
            <a:t>- All destinations</a:t>
          </a:r>
        </a:p>
        <a:p>
          <a:pPr marL="0" lvl="0" indent="0" algn="l" defTabSz="1066800">
            <a:lnSpc>
              <a:spcPct val="100000"/>
            </a:lnSpc>
            <a:spcBef>
              <a:spcPct val="0"/>
            </a:spcBef>
            <a:spcAft>
              <a:spcPct val="35000"/>
            </a:spcAft>
            <a:buNone/>
          </a:pPr>
          <a:r>
            <a:rPr lang="en-US" sz="1400" b="0" kern="1200"/>
            <a:t>- All features in one</a:t>
          </a:r>
        </a:p>
      </dsp:txBody>
      <dsp:txXfrm>
        <a:off x="7460840" y="1991502"/>
        <a:ext cx="3227270" cy="136914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9/11/23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9/11/23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azure/azure-portal/azure-portal-dashboard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zure-monitor/platform/log-standard-proper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sentinel/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learn.microsoft.com/en-us/azure/defender-for-cloud/defender-for-cloud-introduc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zure-monitor/agents/data-collection-rule-azure-monitor-age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learn.microsoft.com/en-us/azure/azure-monitor/agents/agents-overview#supported-operating-system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azure-monitor/essentials/data-collection-rule-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59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2328"/>
                </a:solidFill>
                <a:effectLst/>
                <a:latin typeface="-apple-system"/>
              </a:rPr>
              <a:t>You can create different types of alerts in Azure Monitor:</a:t>
            </a:r>
          </a:p>
          <a:p>
            <a:pPr algn="l">
              <a:buFont typeface="Arial" panose="020B0604020202020204" pitchFamily="34" charset="0"/>
              <a:buChar char="•"/>
            </a:pPr>
            <a:r>
              <a:rPr lang="en-GB" b="0" i="0" dirty="0">
                <a:solidFill>
                  <a:srgbClr val="1F2328"/>
                </a:solidFill>
                <a:effectLst/>
                <a:latin typeface="-apple-system"/>
              </a:rPr>
              <a:t>A Metric alert rule monitors a resource by evaluating conditions on the resource metrics at regular intervals. Metric alerts are useful when you want to be alerted about data that requires little or no manipulation.</a:t>
            </a:r>
          </a:p>
          <a:p>
            <a:pPr algn="l">
              <a:buFont typeface="Arial" panose="020B0604020202020204" pitchFamily="34" charset="0"/>
              <a:buChar char="•"/>
            </a:pPr>
            <a:r>
              <a:rPr lang="en-GB" b="0" i="0" dirty="0">
                <a:solidFill>
                  <a:srgbClr val="1F2328"/>
                </a:solidFill>
                <a:effectLst/>
                <a:latin typeface="-apple-system"/>
              </a:rPr>
              <a:t>A Log alert rule monitors a resource by using a Log Analytics query to evaluate resource logs at a set frequency. You can use KQL queries to perform advanced logic operations in the condition of the alert rule.</a:t>
            </a:r>
          </a:p>
          <a:p>
            <a:pPr algn="l">
              <a:buFont typeface="Arial" panose="020B0604020202020204" pitchFamily="34" charset="0"/>
              <a:buChar char="•"/>
            </a:pPr>
            <a:r>
              <a:rPr lang="en-GB" b="0" i="0" dirty="0">
                <a:solidFill>
                  <a:srgbClr val="1F2328"/>
                </a:solidFill>
                <a:effectLst/>
                <a:latin typeface="-apple-system"/>
              </a:rPr>
              <a:t>An Activity log alert rule monitors a resource by checking the Activity logs for a new activity log event that matches the defined conditions. For example, you might want to be notified when a production VM is deleted or a Service Health event occurs.</a:t>
            </a:r>
          </a:p>
          <a:p>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9/11/23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83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effectLst/>
                <a:latin typeface="Segoe UI" panose="020B0502040204020203" pitchFamily="34" charset="0"/>
                <a:hlinkClick r:id="rId3"/>
              </a:rPr>
              <a:t>Azure dashboards</a:t>
            </a:r>
            <a:r>
              <a:rPr lang="en-GB" b="0" i="0" dirty="0">
                <a:solidFill>
                  <a:srgbClr val="161616"/>
                </a:solidFill>
                <a:effectLst/>
                <a:latin typeface="Segoe UI" panose="020B0502040204020203" pitchFamily="34" charset="0"/>
              </a:rPr>
              <a:t> are useful in providing a "single pane of glass" of your Azure infrastructure and services. While a workbook provides richer functionality, a dashboard can combine Azure Monitor data with data from other Azure services.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2328"/>
                </a:solidFill>
                <a:effectLst/>
                <a:latin typeface="-apple-system"/>
              </a:rPr>
              <a:t>There are multiple ways to configure monitoring in Azure. You can configure monitoring manually in the Azure portal like you did in the previous challenge. This is a great way to learn how Azure Monitor works and what settings are available to choose from. However, this method does not scale when you need to configure monitoring across 10s, 100s, or even 1000s of resources in Azure. It is easier to configure monitoring at scale across many Azure resources if you use a declarative Infrastructure-as-Code tool such as ARM templates, Bicep, or Terraform. In addition to that, you can use Azure Policies to ensure that all newly created VMs in the defined scope get required agents installed and all cloud native resources send diagnostics to Azure Monitor (Azure Policies will be explored in the next Challenge).</a:t>
            </a:r>
          </a:p>
          <a:p>
            <a:pPr algn="l"/>
            <a:endParaRPr lang="en-GB" b="0" i="0" dirty="0">
              <a:solidFill>
                <a:srgbClr val="1F2328"/>
              </a:solidFill>
              <a:effectLst/>
              <a:latin typeface="-apple-system"/>
            </a:endParaRPr>
          </a:p>
          <a:p>
            <a:pPr algn="l"/>
            <a:r>
              <a:rPr lang="en-GB" b="0" i="0" dirty="0">
                <a:solidFill>
                  <a:srgbClr val="1F2328"/>
                </a:solidFill>
                <a:effectLst/>
                <a:latin typeface="-apple-system"/>
              </a:rPr>
              <a:t>For this challenge, you will deploy several Metric alerts for your VMs, but this time you will use Bicep templates instead of the Azure Portal. You will get familiar with a new type of alerts - Activity log alert. The Azure Monitor Activity log is a platform log in Azure that provides insight into subscription-level events. The activity log includes information like when a resource is modified or a virtual machine is started.</a:t>
            </a:r>
          </a:p>
          <a:p>
            <a:pPr algn="l"/>
            <a:endParaRPr lang="en-GB" b="0" i="0" dirty="0">
              <a:solidFill>
                <a:srgbClr val="1F2328"/>
              </a:solidFill>
              <a:effectLst/>
              <a:latin typeface="-apple-system"/>
            </a:endParaRPr>
          </a:p>
          <a:p>
            <a:pPr algn="l"/>
            <a:r>
              <a:rPr lang="en-GB" b="0" i="0" dirty="0">
                <a:solidFill>
                  <a:srgbClr val="1F2328"/>
                </a:solidFill>
                <a:effectLst/>
                <a:latin typeface="-apple-system"/>
              </a:rPr>
              <a:t>You will also be asked to install the Azure Monitor Agent on the Virtual Machine Scale Set (VMSS) and configure new Data Collection Rules (DCRs) by using Infrastructure-as-Code approach.</a:t>
            </a:r>
          </a:p>
          <a:p>
            <a:endParaRPr lang="en-GB" dirty="0"/>
          </a:p>
        </p:txBody>
      </p:sp>
      <p:sp>
        <p:nvSpPr>
          <p:cNvPr id="4" name="Slide Number Placeholder 3"/>
          <p:cNvSpPr>
            <a:spLocks noGrp="1"/>
          </p:cNvSpPr>
          <p:nvPr>
            <p:ph type="sldNum" sz="quarter" idx="5"/>
          </p:nvPr>
        </p:nvSpPr>
        <p:spPr/>
        <p:txBody>
          <a:bodyPr/>
          <a:lstStyle/>
          <a:p>
            <a:fld id="{315375D1-61FB-3243-8074-59CD809395A7}" type="slidenum">
              <a:rPr lang="en-US" smtClean="0"/>
              <a:t>14</a:t>
            </a:fld>
            <a:endParaRPr lang="en-US"/>
          </a:p>
        </p:txBody>
      </p:sp>
    </p:spTree>
    <p:extLst>
      <p:ext uri="{BB962C8B-B14F-4D97-AF65-F5344CB8AC3E}">
        <p14:creationId xmlns:p14="http://schemas.microsoft.com/office/powerpoint/2010/main" val="2139903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want to be clear, “Infrastructure” as code doesn’t just mean “Infrastructure”</a:t>
            </a:r>
          </a:p>
          <a:p>
            <a:endParaRPr lang="en-NZ" dirty="0"/>
          </a:p>
          <a:p>
            <a:r>
              <a:rPr lang="en-NZ" dirty="0"/>
              <a:t>One common misunderstanding is that </a:t>
            </a:r>
            <a:r>
              <a:rPr lang="en-NZ" dirty="0" err="1"/>
              <a:t>IaC</a:t>
            </a:r>
            <a:r>
              <a:rPr lang="en-NZ" dirty="0"/>
              <a:t> is just for customers working with IaaS</a:t>
            </a:r>
          </a:p>
          <a:p>
            <a:r>
              <a:rPr lang="en-NZ" dirty="0"/>
              <a:t>In fact, </a:t>
            </a:r>
            <a:r>
              <a:rPr lang="en-NZ" dirty="0" err="1"/>
              <a:t>IaC</a:t>
            </a:r>
            <a:r>
              <a:rPr lang="en-NZ" dirty="0"/>
              <a:t> can be used across all of your resources:</a:t>
            </a:r>
          </a:p>
          <a:p>
            <a:endParaRPr lang="en-NZ" dirty="0"/>
          </a:p>
          <a:p>
            <a:pPr marL="171450" indent="-171450">
              <a:buFont typeface="Arial" panose="020B0604020202020204" pitchFamily="34" charset="0"/>
              <a:buChar char="•"/>
            </a:pPr>
            <a:r>
              <a:rPr lang="en-NZ" dirty="0"/>
              <a:t>PaaS and serverless resources, like App Service, Azure Functions, and Logic Apps</a:t>
            </a:r>
          </a:p>
          <a:p>
            <a:pPr marL="171450" indent="-171450">
              <a:buFont typeface="Arial" panose="020B0604020202020204" pitchFamily="34" charset="0"/>
              <a:buChar char="•"/>
            </a:pPr>
            <a:r>
              <a:rPr lang="en-NZ" dirty="0"/>
              <a:t>Networks, and network configuration like subnets, routing tables, </a:t>
            </a:r>
            <a:r>
              <a:rPr lang="en-NZ" dirty="0" err="1"/>
              <a:t>peerings</a:t>
            </a:r>
            <a:r>
              <a:rPr lang="en-NZ" dirty="0"/>
              <a:t>, and NSGs</a:t>
            </a:r>
          </a:p>
          <a:p>
            <a:pPr marL="171450" indent="-171450">
              <a:buFont typeface="Arial" panose="020B0604020202020204" pitchFamily="34" charset="0"/>
              <a:buChar char="•"/>
            </a:pPr>
            <a:r>
              <a:rPr lang="en-NZ" dirty="0"/>
              <a:t>Access control policies, specifying who can access which resources in your Azure environment</a:t>
            </a:r>
          </a:p>
          <a:p>
            <a:pPr marL="171450" indent="-171450">
              <a:buFont typeface="Arial" panose="020B0604020202020204" pitchFamily="34" charset="0"/>
              <a:buChar char="•"/>
            </a:pPr>
            <a:r>
              <a:rPr lang="en-NZ" dirty="0"/>
              <a:t>Databases, and database objects like tables, stored procedures, and views</a:t>
            </a:r>
          </a:p>
          <a:p>
            <a:pPr marL="171450" indent="-171450">
              <a:buFont typeface="Arial" panose="020B0604020202020204" pitchFamily="34" charset="0"/>
              <a:buChar char="•"/>
            </a:pPr>
            <a:r>
              <a:rPr lang="en-NZ" dirty="0"/>
              <a:t>And the configuration of any Azure resource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9/11/23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35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29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Credit for slide diagram: https://build5nines.com</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481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9/11/23 10:56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9/11/23 10:56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448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9/11/23 10:56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659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sits at the core of Azure, and gives you the ability to codify your company policies into the platform. Once core benefit is that, given the rate of innovation of Azure, there are services going live quite often. In Azure, any news service will be able to be governed by Azure Policy from day 1. </a:t>
            </a:r>
          </a:p>
          <a:p>
            <a:endParaRPr lang="en-US" dirty="0"/>
          </a:p>
          <a:p>
            <a:r>
              <a:rPr lang="en-US" dirty="0"/>
              <a:t>There are essentially three kinds of policies:</a:t>
            </a:r>
          </a:p>
          <a:p>
            <a:pPr marL="171450" indent="-171450">
              <a:buFontTx/>
              <a:buChar char="-"/>
            </a:pPr>
            <a:r>
              <a:rPr lang="en-US" dirty="0"/>
              <a:t>Auditing is the one we recommend getting started with. This means that users can use Azure with no restrictions, but if somebody goes against policy you will be able to see the compliance state in an easy to use view. No need to run scripts every 24 hours to check the compliance status.</a:t>
            </a:r>
          </a:p>
          <a:p>
            <a:pPr marL="171450" indent="-171450">
              <a:buFontTx/>
              <a:buChar char="-"/>
            </a:pPr>
            <a:r>
              <a:rPr lang="en-US" dirty="0"/>
              <a:t>Enforce policies is the next level where essentially you are setting guardrails. This means that if you have an enforced policy, users have to do it that way or they will get a deny error. </a:t>
            </a:r>
          </a:p>
          <a:p>
            <a:pPr marL="171450" indent="-171450">
              <a:buFontTx/>
              <a:buChar char="-"/>
            </a:pPr>
            <a:r>
              <a:rPr lang="en-US" dirty="0"/>
              <a:t>Remediation is the last type, where you can get back to desired state the resources that are non-compliant. Imagine that you need to have monitoring in your VMs and there are multiple non-complaint ones. You can trigger a remediation policy that will append monitoring to those resources.</a:t>
            </a:r>
          </a:p>
          <a:p>
            <a:endParaRPr lang="en-GB" dirty="0"/>
          </a:p>
        </p:txBody>
      </p:sp>
      <p:sp>
        <p:nvSpPr>
          <p:cNvPr id="4" name="Slide Number Placeholder 3"/>
          <p:cNvSpPr>
            <a:spLocks noGrp="1"/>
          </p:cNvSpPr>
          <p:nvPr>
            <p:ph type="sldNum" sz="quarter" idx="5"/>
          </p:nvPr>
        </p:nvSpPr>
        <p:spPr/>
        <p:txBody>
          <a:bodyPr/>
          <a:lstStyle/>
          <a:p>
            <a:fld id="{315375D1-61FB-3243-8074-59CD809395A7}" type="slidenum">
              <a:rPr lang="en-US" smtClean="0"/>
              <a:t>27</a:t>
            </a:fld>
            <a:endParaRPr lang="en-US"/>
          </a:p>
        </p:txBody>
      </p:sp>
    </p:spTree>
    <p:extLst>
      <p:ext uri="{BB962C8B-B14F-4D97-AF65-F5344CB8AC3E}">
        <p14:creationId xmlns:p14="http://schemas.microsoft.com/office/powerpoint/2010/main" val="127610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9/11/23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323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604" lvl="1" indent="0" defTabSz="986489">
              <a:spcBef>
                <a:spcPts val="1295"/>
              </a:spcBef>
              <a:buNone/>
              <a:defRPr/>
            </a:pPr>
            <a:endParaRPr lang="en-US">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8648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6578" marR="0" lvl="0" indent="0" algn="l" defTabSz="9861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648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489" rtl="0" eaLnBrk="1" fontAlgn="auto" latinLnBrk="0" hangingPunct="1">
                <a:lnSpc>
                  <a:spcPct val="100000"/>
                </a:lnSpc>
                <a:spcBef>
                  <a:spcPts val="0"/>
                </a:spcBef>
                <a:spcAft>
                  <a:spcPts val="0"/>
                </a:spcAft>
                <a:buClrTx/>
                <a:buSzTx/>
                <a:buFontTx/>
                <a:buNone/>
                <a:tabLst/>
                <a:defRPr/>
              </a:pPr>
              <a:t>9/11/23 10:56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64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489"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7274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9/11/23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199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https://docs.microsoft.com/en-us/azure/log-analytics/log-analytics-log-search-new#writing-a-query</a:t>
            </a:r>
          </a:p>
        </p:txBody>
      </p:sp>
    </p:spTree>
    <p:extLst>
      <p:ext uri="{BB962C8B-B14F-4D97-AF65-F5344CB8AC3E}">
        <p14:creationId xmlns:p14="http://schemas.microsoft.com/office/powerpoint/2010/main" val="315582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https://docs.microsoft.com/en-us/azure/azure-monitor/platform/log-standard-properties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1AC51-4293-44A8-9210-D499D4D970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55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43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347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2328"/>
                </a:solidFill>
                <a:effectLst/>
                <a:latin typeface="-apple-system"/>
              </a:rPr>
              <a:t>After deploying your initial solution for </a:t>
            </a:r>
            <a:r>
              <a:rPr lang="en-GB" b="0" i="0" dirty="0" err="1">
                <a:solidFill>
                  <a:srgbClr val="1F2328"/>
                </a:solidFill>
                <a:effectLst/>
                <a:latin typeface="-apple-system"/>
              </a:rPr>
              <a:t>eShopOnWeb</a:t>
            </a:r>
            <a:r>
              <a:rPr lang="en-GB" b="0" i="0" dirty="0">
                <a:solidFill>
                  <a:srgbClr val="1F2328"/>
                </a:solidFill>
                <a:effectLst/>
                <a:latin typeface="-apple-system"/>
              </a:rPr>
              <a:t>, you want to make sure that the telemetry is collected from the VMs deployed and display the results on a dashboard for visualization and alerting purposes. By default Azure Monitoring collects only host-level metrics - like CPU utilization, disk and network usage - for all virtual machines and virtual machine scale sets without any additional software. For more insight into your virtual machines, you can collect guest-level log and performance data using Azure Monitor Agent.</a:t>
            </a:r>
          </a:p>
          <a:p>
            <a:pPr algn="l"/>
            <a:endParaRPr lang="en-GB" b="0" i="0" dirty="0">
              <a:solidFill>
                <a:srgbClr val="1F2328"/>
              </a:solidFill>
              <a:effectLst/>
              <a:latin typeface="-apple-system"/>
            </a:endParaRPr>
          </a:p>
          <a:p>
            <a:pPr algn="l"/>
            <a:r>
              <a:rPr lang="en-GB" b="0" i="0" dirty="0">
                <a:solidFill>
                  <a:srgbClr val="1F2328"/>
                </a:solidFill>
                <a:effectLst/>
                <a:latin typeface="-apple-system"/>
              </a:rPr>
              <a:t>To accomplish this task, you will need to understand the concept of metrics and logs, how to collect them into Azure Monitor, how to configure different types of alerts, and display results in an Azure Dashboard.</a:t>
            </a:r>
          </a:p>
          <a:p>
            <a:pPr algn="l"/>
            <a:endParaRPr lang="en-GB" b="0" i="0" dirty="0">
              <a:solidFill>
                <a:srgbClr val="1F2328"/>
              </a:solidFill>
              <a:effectLst/>
              <a:latin typeface="-apple-system"/>
            </a:endParaRPr>
          </a:p>
          <a:p>
            <a:pPr algn="l"/>
            <a:r>
              <a:rPr lang="en-GB" b="0" i="0" dirty="0">
                <a:solidFill>
                  <a:srgbClr val="1F2328"/>
                </a:solidFill>
                <a:effectLst/>
                <a:latin typeface="-apple-system"/>
              </a:rPr>
              <a:t>Once you have configured the dashboard, alerts, and diagnostics data to be collected, you will use two tools to simulate a load on the </a:t>
            </a:r>
            <a:r>
              <a:rPr lang="en-GB" b="0" i="0" dirty="0" err="1">
                <a:solidFill>
                  <a:srgbClr val="1F2328"/>
                </a:solidFill>
                <a:effectLst/>
                <a:latin typeface="-apple-system"/>
              </a:rPr>
              <a:t>eShopOnWeb</a:t>
            </a:r>
            <a:r>
              <a:rPr lang="en-GB" b="0" i="0" dirty="0">
                <a:solidFill>
                  <a:srgbClr val="1F2328"/>
                </a:solidFill>
                <a:effectLst/>
                <a:latin typeface="-apple-system"/>
              </a:rPr>
              <a:t> resources:</a:t>
            </a:r>
          </a:p>
          <a:p>
            <a:pPr algn="l">
              <a:buFont typeface="Arial" panose="020B0604020202020204" pitchFamily="34" charset="0"/>
              <a:buChar char="•"/>
            </a:pPr>
            <a:r>
              <a:rPr lang="en-GB" b="0" i="0" dirty="0" err="1">
                <a:solidFill>
                  <a:srgbClr val="1F2328"/>
                </a:solidFill>
                <a:effectLst/>
                <a:latin typeface="-apple-system"/>
              </a:rPr>
              <a:t>HammerDB</a:t>
            </a:r>
            <a:r>
              <a:rPr lang="en-GB" b="0" i="0" dirty="0">
                <a:solidFill>
                  <a:srgbClr val="1F2328"/>
                </a:solidFill>
                <a:effectLst/>
                <a:latin typeface="-apple-system"/>
              </a:rPr>
              <a:t> - A benchmarking and load testing tool for the world's most popular databases, including SQL Server.</a:t>
            </a:r>
          </a:p>
          <a:p>
            <a:pPr algn="l">
              <a:buFont typeface="Arial" panose="020B0604020202020204" pitchFamily="34" charset="0"/>
              <a:buChar char="•"/>
            </a:pPr>
            <a:r>
              <a:rPr lang="en-GB" b="0" i="0" dirty="0">
                <a:solidFill>
                  <a:srgbClr val="1F2328"/>
                </a:solidFill>
                <a:effectLst/>
                <a:latin typeface="-apple-system"/>
              </a:rPr>
              <a:t>A custom script that produces CPU load on the </a:t>
            </a:r>
            <a:r>
              <a:rPr lang="en-GB" b="0" i="0" dirty="0" err="1">
                <a:solidFill>
                  <a:srgbClr val="1F2328"/>
                </a:solidFill>
                <a:effectLst/>
                <a:latin typeface="-apple-system"/>
              </a:rPr>
              <a:t>eShopOnWeb</a:t>
            </a:r>
            <a:r>
              <a:rPr lang="en-GB" b="0" i="0" dirty="0">
                <a:solidFill>
                  <a:srgbClr val="1F2328"/>
                </a:solidFill>
                <a:effectLst/>
                <a:latin typeface="-apple-system"/>
              </a:rPr>
              <a:t> website.</a:t>
            </a:r>
          </a:p>
          <a:p>
            <a:endParaRPr lang="en-GB" dirty="0"/>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19482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2328"/>
                </a:solidFill>
                <a:effectLst/>
                <a:latin typeface="-apple-system"/>
              </a:rPr>
              <a:t>Azure Monitor is a comprehensive monitoring solution for collecting, </a:t>
            </a:r>
            <a:r>
              <a:rPr lang="en-GB" b="0" i="0" dirty="0" err="1">
                <a:solidFill>
                  <a:srgbClr val="1F2328"/>
                </a:solidFill>
                <a:effectLst/>
                <a:latin typeface="-apple-system"/>
              </a:rPr>
              <a:t>analyzing</a:t>
            </a:r>
            <a:r>
              <a:rPr lang="en-GB" b="0" i="0">
                <a:solidFill>
                  <a:srgbClr val="1F2328"/>
                </a:solidFill>
                <a:effectLst/>
                <a:latin typeface="-apple-system"/>
              </a:rPr>
              <a:t>, and responding to telemetry from your cloud and on-premises environments.</a:t>
            </a:r>
            <a:endParaRPr lang="en-US" dirty="0"/>
          </a:p>
        </p:txBody>
      </p:sp>
      <p:sp>
        <p:nvSpPr>
          <p:cNvPr id="4" name="Header Placeholder 3"/>
          <p:cNvSpPr>
            <a:spLocks noGrp="1"/>
          </p:cNvSpPr>
          <p:nvPr>
            <p:ph type="hdr" sz="quarter"/>
          </p:nvPr>
        </p:nvSpPr>
        <p:spPr/>
        <p:txBody>
          <a:bodyPr/>
          <a:lstStyle/>
          <a:p>
            <a:pPr defTabSz="986002">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86002">
              <a:defRPr/>
            </a:pPr>
            <a:fld id="{386CE63F-9E7F-4C04-9D0D-FCA25A8E9E86}" type="datetime8">
              <a:rPr lang="en-US">
                <a:solidFill>
                  <a:prstClr val="black"/>
                </a:solidFill>
              </a:rPr>
              <a:pPr defTabSz="986002">
                <a:defRPr/>
              </a:pPr>
              <a:t>9/11/23 10:55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86002">
              <a:defRPr/>
            </a:pPr>
            <a:fld id="{B4008EB6-D09E-4580-8CD6-DDB14511944F}" type="slidenum">
              <a:rPr lang="en-US">
                <a:solidFill>
                  <a:prstClr val="black"/>
                </a:solidFill>
              </a:rPr>
              <a:pPr defTabSz="986002">
                <a:defRPr/>
              </a:pPr>
              <a:t>5</a:t>
            </a:fld>
            <a:endParaRPr lang="en-US">
              <a:solidFill>
                <a:prstClr val="black"/>
              </a:solidFill>
            </a:endParaRPr>
          </a:p>
        </p:txBody>
      </p:sp>
    </p:spTree>
    <p:extLst>
      <p:ext uri="{BB962C8B-B14F-4D97-AF65-F5344CB8AC3E}">
        <p14:creationId xmlns:p14="http://schemas.microsoft.com/office/powerpoint/2010/main" val="58450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Monitor work. </a:t>
            </a:r>
          </a:p>
          <a:p>
            <a:r>
              <a:rPr lang="en-US" dirty="0"/>
              <a:t>1) 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181240" indent="-181240">
              <a:buFontTx/>
              <a:buChar cha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181240" indent="-181240">
              <a:buFontTx/>
              <a:buChar char="-"/>
            </a:pPr>
            <a:r>
              <a:rPr lang="en-US" dirty="0"/>
              <a:t>You may in certain cases, just want to visualize the data. For that we provide Azure dashboards, Power BI integrations and a more native experience called Workbooks.</a:t>
            </a:r>
          </a:p>
          <a:p>
            <a:pPr marL="181240" indent="-181240">
              <a:buFontTx/>
              <a:buChar cha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181240" indent="-181240">
              <a:buFontTx/>
              <a:buChar char="-"/>
            </a:pPr>
            <a:r>
              <a:rPr lang="en-US" dirty="0"/>
              <a:t>If you want to pro-active and take corrective actions, you can create alerts and runbooks to auto remedy an issue. Or if it’s a capacity issue, you can choose to scale-in or scale-out</a:t>
            </a:r>
          </a:p>
          <a:p>
            <a:pPr marL="181240" indent="-181240">
              <a:buFontTx/>
              <a:buChar char="-"/>
            </a:pPr>
            <a:r>
              <a:rPr lang="en-US" dirty="0"/>
              <a:t>Finally, we know that monitoring isn’t done is silos. Azure Monitor provides out of the box integration with popular ITSM and DevOps tools. You can again use APIs, EventHub and Logic Apps to build custom integrations.</a:t>
            </a:r>
          </a:p>
          <a:p>
            <a:pPr marL="181240" indent="-181240">
              <a:buFontTx/>
              <a:buChar char="-"/>
            </a:pPr>
            <a:endParaRPr lang="en-US" dirty="0"/>
          </a:p>
          <a:p>
            <a:pPr algn="l"/>
            <a:r>
              <a:rPr lang="en-GB" b="1" i="0" dirty="0">
                <a:solidFill>
                  <a:srgbClr val="1F2328"/>
                </a:solidFill>
                <a:effectLst/>
                <a:latin typeface="-apple-system"/>
              </a:rPr>
              <a:t>Azure Monitor Metrics and Logs</a:t>
            </a:r>
          </a:p>
          <a:p>
            <a:pPr algn="l"/>
            <a:r>
              <a:rPr lang="en-GB" b="0" i="0" dirty="0">
                <a:solidFill>
                  <a:srgbClr val="1F2328"/>
                </a:solidFill>
                <a:effectLst/>
                <a:latin typeface="-apple-system"/>
              </a:rPr>
              <a:t>Azure Monitor Logs is a feature of Azure Monitor that collects and organizes log and performance data from monitored resources into Log Analytics workspaces. Azure Monitor Logs is one half of the data platform that supports Azure Monitor. The other is Azure Monitor Metrics, which stores lightweight numeric data in a time-series database. Azure Monitor Metrics can support near real time scenarios, so it's useful for alerting and fast detection of issues. Azure Monitor Metrics can only store numeric data in a particular structure, whereas Azure Monitor Logs can store a variety of data types that have their own structures. You can also perform complex analysis on Azure Monitor Logs data by using KQL queries, which can't be used for analysis of Azure Monitor Metrics data.</a:t>
            </a:r>
          </a:p>
          <a:p>
            <a:pPr marL="181240" indent="-181240">
              <a:buFontTx/>
              <a:buChar char="-"/>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rPr>
              <a:pPr defTabSz="966577">
                <a:defRPr/>
              </a:pPr>
              <a:t>9/11/23 10:55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a:t>
            </a:fld>
            <a:endParaRPr lang="en-US">
              <a:solidFill>
                <a:prstClr val="black"/>
              </a:solidFill>
            </a:endParaRPr>
          </a:p>
        </p:txBody>
      </p:sp>
    </p:spTree>
    <p:extLst>
      <p:ext uri="{BB962C8B-B14F-4D97-AF65-F5344CB8AC3E}">
        <p14:creationId xmlns:p14="http://schemas.microsoft.com/office/powerpoint/2010/main" val="3400991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2328"/>
                </a:solidFill>
                <a:effectLst/>
                <a:latin typeface="-apple-system"/>
              </a:rPr>
              <a:t>By default Azure Monitoring collects only host-level metrics - like CPU utilization, disk and network usage - for all virtual machines and virtual machine scale sets without any additional software. For more insight into your virtual machines, you can collect guest-level log and performance data using Azure Monitor Agent.</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Azure Monitor Agent (AMA) collects monitoring data from the guest operating system of Azure and hybrid virtual machines and delivers it to Azure Monitor for use by features, insights, and other services, such as </a:t>
            </a:r>
            <a:r>
              <a:rPr lang="en-GB" b="0" i="0" u="none" strike="noStrike" dirty="0">
                <a:effectLst/>
                <a:latin typeface="Segoe UI" panose="020B0502040204020203" pitchFamily="34" charset="0"/>
                <a:hlinkClick r:id="rId3"/>
              </a:rPr>
              <a:t>Microsoft Sentinel</a:t>
            </a:r>
            <a:r>
              <a:rPr lang="en-GB" b="0" i="0" dirty="0">
                <a:solidFill>
                  <a:srgbClr val="161616"/>
                </a:solidFill>
                <a:effectLst/>
                <a:latin typeface="Segoe UI" panose="020B0502040204020203" pitchFamily="34" charset="0"/>
              </a:rPr>
              <a:t> and </a:t>
            </a:r>
            <a:r>
              <a:rPr lang="en-GB" b="0" i="0" u="none" strike="noStrike" dirty="0">
                <a:effectLst/>
                <a:latin typeface="Segoe UI" panose="020B0502040204020203" pitchFamily="34" charset="0"/>
                <a:hlinkClick r:id="rId4"/>
              </a:rPr>
              <a:t>Microsoft Defender for Cloud</a:t>
            </a:r>
            <a:r>
              <a:rPr lang="en-GB" b="0" i="0" dirty="0">
                <a:solidFill>
                  <a:srgbClr val="161616"/>
                </a:solidFill>
                <a:effectLst/>
                <a:latin typeface="Segoe UI" panose="020B0502040204020203" pitchFamily="34" charset="0"/>
              </a:rPr>
              <a:t>. Azure Monitor Agent replaces all of Azure Monitor's legacy monitoring agents. </a:t>
            </a:r>
          </a:p>
          <a:p>
            <a:endParaRPr lang="en-GB" b="0" i="0" dirty="0">
              <a:solidFill>
                <a:srgbClr val="161616"/>
              </a:solidFill>
              <a:effectLst/>
              <a:latin typeface="Segoe UI" panose="020B0502040204020203" pitchFamily="34" charset="0"/>
            </a:endParaRPr>
          </a:p>
          <a:p>
            <a:pPr algn="l"/>
            <a:r>
              <a:rPr lang="en-GB" b="1" i="0" dirty="0">
                <a:solidFill>
                  <a:srgbClr val="1F2328"/>
                </a:solidFill>
                <a:effectLst/>
                <a:latin typeface="-apple-system"/>
              </a:rPr>
              <a:t>Azure Monitor Agent</a:t>
            </a:r>
          </a:p>
          <a:p>
            <a:pPr algn="l"/>
            <a:r>
              <a:rPr lang="en-GB" b="0" i="0" dirty="0">
                <a:solidFill>
                  <a:srgbClr val="1F2328"/>
                </a:solidFill>
                <a:effectLst/>
                <a:latin typeface="-apple-system"/>
              </a:rPr>
              <a:t>Azure Monitor Agent collects monitoring data from the guest operating system of Azure and hybrid virtual machines and delivers it to Azure Monitor for use by features, insights, and other services. Azure Monitor Agent uses Data collection rules, where you define which data you want each agent to collect and where to send.</a:t>
            </a:r>
          </a:p>
          <a:p>
            <a:r>
              <a:rPr lang="en-GB" dirty="0">
                <a:effectLst/>
              </a:rPr>
              <a:t>Note Azure Monitor Agent (AMA) replaces several legacy monitoring agents, like the Log Analytics Agent (Microsoft Monitoring Agent, MMA, OMS), Diagnostics agent and </a:t>
            </a:r>
            <a:r>
              <a:rPr lang="en-GB" dirty="0" err="1">
                <a:effectLst/>
              </a:rPr>
              <a:t>Telegraf</a:t>
            </a:r>
            <a:r>
              <a:rPr lang="en-GB" dirty="0">
                <a:effectLst/>
              </a:rPr>
              <a:t> agent. The legacy Log Analytics agent will not be supported after August 2024. For this reason, we will be using </a:t>
            </a:r>
            <a:r>
              <a:rPr lang="en-GB" b="1" dirty="0">
                <a:effectLst/>
              </a:rPr>
              <a:t>only the Azure Monitor Agent (AMA)</a:t>
            </a:r>
            <a:r>
              <a:rPr lang="en-GB" dirty="0">
                <a:effectLst/>
              </a:rPr>
              <a:t> in this Hackathon, we won't be using any of the legacy agents.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57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solidFill>
                  <a:srgbClr val="161616"/>
                </a:solidFill>
                <a:effectLst/>
                <a:latin typeface="Segoe UI" panose="020B0502040204020203" pitchFamily="34" charset="0"/>
              </a:rPr>
              <a:t>Cost savings</a:t>
            </a:r>
            <a:r>
              <a:rPr lang="en-GB" b="0" i="0" dirty="0">
                <a:solidFill>
                  <a:srgbClr val="161616"/>
                </a:solidFill>
                <a:effectLst/>
                <a:latin typeface="Segoe UI" panose="020B0502040204020203" pitchFamily="34" charset="0"/>
              </a:rPr>
              <a:t> by </a:t>
            </a:r>
            <a:r>
              <a:rPr lang="en-GB" b="0" i="0" u="none" strike="noStrike" dirty="0">
                <a:solidFill>
                  <a:srgbClr val="161616"/>
                </a:solidFill>
                <a:effectLst/>
                <a:latin typeface="Segoe UI" panose="020B0502040204020203" pitchFamily="34" charset="0"/>
                <a:hlinkClick r:id="rId3"/>
              </a:rPr>
              <a:t>using data collection rules</a:t>
            </a:r>
            <a:r>
              <a:rPr lang="en-GB"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Enables targeted and granular data collection for a machine or subset(s) of machines, as compared to the "all or nothing" approach of legacy agents.</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Allows filtering rules and data transformations to reduce the overall data volume being uploaded, thus lowering ingestion and storage costs significantly.</a:t>
            </a:r>
          </a:p>
          <a:p>
            <a:pPr algn="l">
              <a:buFont typeface="Arial" panose="020B0604020202020204" pitchFamily="34" charset="0"/>
              <a:buChar char="•"/>
            </a:pPr>
            <a:r>
              <a:rPr lang="en-GB" b="1" i="0" dirty="0">
                <a:solidFill>
                  <a:srgbClr val="161616"/>
                </a:solidFill>
                <a:effectLst/>
                <a:latin typeface="Segoe UI" panose="020B0502040204020203" pitchFamily="34" charset="0"/>
              </a:rPr>
              <a:t>Simpler management</a:t>
            </a:r>
            <a:r>
              <a:rPr lang="en-GB" b="0" i="0" dirty="0">
                <a:solidFill>
                  <a:srgbClr val="161616"/>
                </a:solidFill>
                <a:effectLst/>
                <a:latin typeface="Segoe UI" panose="020B0502040204020203" pitchFamily="34" charset="0"/>
              </a:rPr>
              <a:t> including efficient troubleshooting:</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Supports data uploads to multiple destinations (multiple Log Analytics workspaces, i.e. </a:t>
            </a:r>
            <a:r>
              <a:rPr lang="en-GB" b="0" i="1" dirty="0">
                <a:solidFill>
                  <a:srgbClr val="161616"/>
                </a:solidFill>
                <a:effectLst/>
                <a:latin typeface="Segoe UI" panose="020B0502040204020203" pitchFamily="34" charset="0"/>
              </a:rPr>
              <a:t>multihoming</a:t>
            </a:r>
            <a:r>
              <a:rPr lang="en-GB" b="0" i="0" dirty="0">
                <a:solidFill>
                  <a:srgbClr val="161616"/>
                </a:solidFill>
                <a:effectLst/>
                <a:latin typeface="Segoe UI" panose="020B0502040204020203" pitchFamily="34" charset="0"/>
              </a:rPr>
              <a:t> on Windows and Linux) including cross-region and cross-tenant data collection (using Azure </a:t>
            </a:r>
            <a:r>
              <a:rPr lang="en-GB" b="0" i="0" dirty="0" err="1">
                <a:solidFill>
                  <a:srgbClr val="161616"/>
                </a:solidFill>
                <a:effectLst/>
                <a:latin typeface="Segoe UI" panose="020B0502040204020203" pitchFamily="34" charset="0"/>
              </a:rPr>
              <a:t>LightHouse</a:t>
            </a:r>
            <a:r>
              <a:rPr lang="en-GB"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Centralized agent configuration "in the cloud" for enterprise scale throughout the data collection lifecycle, from onboarding to deployment to updates and changes over time.</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Any change in configuration is rolled out to all agents automatically, without requiring a client side deployment.</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Greater transparency and control of more capabilities and services, such as Microsoft Sentinel, Defender for Cloud, and VM Insights.</a:t>
            </a:r>
          </a:p>
          <a:p>
            <a:pPr algn="l">
              <a:buFont typeface="Arial" panose="020B0604020202020204" pitchFamily="34" charset="0"/>
              <a:buChar char="•"/>
            </a:pPr>
            <a:r>
              <a:rPr lang="en-GB" b="1" i="0" dirty="0">
                <a:solidFill>
                  <a:srgbClr val="161616"/>
                </a:solidFill>
                <a:effectLst/>
                <a:latin typeface="Segoe UI" panose="020B0502040204020203" pitchFamily="34" charset="0"/>
              </a:rPr>
              <a:t>Security and Performance</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Enhanced security through Managed Identity and Azure Active Directory (Azure AD) tokens (for clients).</a:t>
            </a:r>
          </a:p>
          <a:p>
            <a:pPr marL="742950" lvl="1" indent="-285750" algn="l">
              <a:buFont typeface="Arial" panose="020B0604020202020204" pitchFamily="34" charset="0"/>
              <a:buChar char="•"/>
            </a:pPr>
            <a:r>
              <a:rPr lang="en-GB" b="0" i="0" dirty="0">
                <a:solidFill>
                  <a:srgbClr val="161616"/>
                </a:solidFill>
                <a:effectLst/>
                <a:latin typeface="Segoe UI" panose="020B0502040204020203" pitchFamily="34" charset="0"/>
              </a:rPr>
              <a:t>Higher event throughput that is 25% better than the legacy Log Analytics (MMA/OMS) agents.</a:t>
            </a:r>
          </a:p>
          <a:p>
            <a:pPr algn="l">
              <a:buFont typeface="Arial" panose="020B0604020202020204" pitchFamily="34" charset="0"/>
              <a:buChar char="•"/>
            </a:pPr>
            <a:r>
              <a:rPr lang="en-GB" b="1" i="0" dirty="0">
                <a:solidFill>
                  <a:srgbClr val="161616"/>
                </a:solidFill>
                <a:effectLst/>
                <a:latin typeface="Segoe UI" panose="020B0502040204020203" pitchFamily="34" charset="0"/>
              </a:rPr>
              <a:t>A single agent</a:t>
            </a:r>
            <a:r>
              <a:rPr lang="en-GB" b="0" i="0" dirty="0">
                <a:solidFill>
                  <a:srgbClr val="161616"/>
                </a:solidFill>
                <a:effectLst/>
                <a:latin typeface="Segoe UI" panose="020B0502040204020203" pitchFamily="34" charset="0"/>
              </a:rPr>
              <a:t> that serves all data collection needs across </a:t>
            </a:r>
            <a:r>
              <a:rPr lang="en-GB" b="0" i="0" u="none" strike="noStrike" dirty="0">
                <a:solidFill>
                  <a:srgbClr val="161616"/>
                </a:solidFill>
                <a:effectLst/>
                <a:latin typeface="Segoe UI" panose="020B0502040204020203" pitchFamily="34" charset="0"/>
                <a:hlinkClick r:id="rId4"/>
              </a:rPr>
              <a:t>supported</a:t>
            </a:r>
            <a:r>
              <a:rPr lang="en-GB" b="0" i="0" dirty="0">
                <a:solidFill>
                  <a:srgbClr val="161616"/>
                </a:solidFill>
                <a:effectLst/>
                <a:latin typeface="Segoe UI" panose="020B0502040204020203" pitchFamily="34" charset="0"/>
              </a:rPr>
              <a:t> servers and client devices. A single agent is the goal, although Azure Monitor Agent is currently converging with the Log Analytics agents.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9/11/23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72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161616"/>
                </a:solidFill>
                <a:effectLst/>
                <a:latin typeface="Segoe UI" panose="020B0502040204020203" pitchFamily="34" charset="0"/>
                <a:hlinkClick r:id="rId3"/>
              </a:rPr>
              <a:t>Data Collection Rules (DCRs)</a:t>
            </a:r>
            <a:r>
              <a:rPr lang="en-GB" b="0" i="0" dirty="0">
                <a:solidFill>
                  <a:srgbClr val="161616"/>
                </a:solidFill>
                <a:effectLst/>
                <a:latin typeface="Segoe UI" panose="020B0502040204020203" pitchFamily="34" charset="0"/>
              </a:rPr>
              <a:t> determine how to collect and process telemetry sent to Azure. Some data collection rules will be created and managed by Azure Monitor, while you may create others to customize data collection for your particular requirements. This article discusses some best practices that should be applied when creating your own DCRs.</a:t>
            </a:r>
          </a:p>
          <a:p>
            <a:pPr algn="l"/>
            <a:r>
              <a:rPr lang="en-GB" b="0" i="0" dirty="0">
                <a:solidFill>
                  <a:srgbClr val="161616"/>
                </a:solidFill>
                <a:effectLst/>
                <a:latin typeface="Segoe UI" panose="020B0502040204020203" pitchFamily="34" charset="0"/>
              </a:rPr>
              <a:t>When creating a DCR, there are some aspects that need to be considered such as:</a:t>
            </a:r>
          </a:p>
          <a:p>
            <a:pPr algn="l">
              <a:buFont typeface="Arial" panose="020B0604020202020204" pitchFamily="34" charset="0"/>
              <a:buChar char="•"/>
            </a:pPr>
            <a:r>
              <a:rPr lang="en-GB" b="0" i="0" dirty="0">
                <a:solidFill>
                  <a:srgbClr val="161616"/>
                </a:solidFill>
                <a:effectLst/>
                <a:latin typeface="Segoe UI" panose="020B0502040204020203" pitchFamily="34" charset="0"/>
              </a:rPr>
              <a:t>The type of data that will be collected, also known as data source type (performance, events)</a:t>
            </a:r>
          </a:p>
          <a:p>
            <a:pPr algn="l">
              <a:buFont typeface="Arial" panose="020B0604020202020204" pitchFamily="34" charset="0"/>
              <a:buChar char="•"/>
            </a:pPr>
            <a:r>
              <a:rPr lang="en-GB" b="0" i="0" dirty="0">
                <a:solidFill>
                  <a:srgbClr val="161616"/>
                </a:solidFill>
                <a:effectLst/>
                <a:latin typeface="Segoe UI" panose="020B0502040204020203" pitchFamily="34" charset="0"/>
              </a:rPr>
              <a:t>The target Virtual Machines to which the DCR will be associated with</a:t>
            </a:r>
          </a:p>
          <a:p>
            <a:pPr algn="l">
              <a:buFont typeface="Arial" panose="020B0604020202020204" pitchFamily="34" charset="0"/>
              <a:buChar char="•"/>
            </a:pPr>
            <a:r>
              <a:rPr lang="en-GB" b="0" i="0" dirty="0">
                <a:solidFill>
                  <a:srgbClr val="161616"/>
                </a:solidFill>
                <a:effectLst/>
                <a:latin typeface="Segoe UI" panose="020B0502040204020203" pitchFamily="34" charset="0"/>
              </a:rPr>
              <a:t>The destination of collected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8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dirty="0"/>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640254"/>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97336244"/>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2029097691"/>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1484256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669521577"/>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719625529"/>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560813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04892572"/>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50996902"/>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5911886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2565665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23652965"/>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11316875"/>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56030749"/>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871552412"/>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80146702"/>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8584136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84156915"/>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556751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43872814"/>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2734825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69059323"/>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3756116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6728882"/>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59386265"/>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77454610"/>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15020529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058020"/>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376231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98748827"/>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63550184"/>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6854484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6223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2124480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5217665"/>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6043640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87339876"/>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52485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72422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2780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850003"/>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7126349"/>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48282936"/>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93719400"/>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20353"/>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3032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268833"/>
      </p:ext>
    </p:extLst>
  </p:cSld>
  <p:clrMapOvr>
    <a:masterClrMapping/>
  </p:clrMapOvr>
  <p:hf sldNum="0" hdr="0" ftr="0" dt="0"/>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197430"/>
      </p:ext>
    </p:extLst>
  </p:cSld>
  <p:clrMapOvr>
    <a:masterClrMapping/>
  </p:clrMapOvr>
  <p:hf sldNum="0" hdr="0" ftr="0" dt="0"/>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2345404118"/>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183818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49766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923523204"/>
      </p:ext>
    </p:extLst>
  </p:cSld>
  <p:clrMapOvr>
    <a:masterClrMapping/>
  </p:clrMapOvr>
  <p:hf sldNum="0" hdr="0" ftr="0" dt="0"/>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923821920"/>
      </p:ext>
    </p:extLst>
  </p:cSld>
  <p:clrMapOvr>
    <a:masterClrMapping/>
  </p:clrMapOvr>
  <p:hf sldNum="0" hdr="0" ftr="0" dt="0"/>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314475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1312352"/>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944997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4330708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32981171"/>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863317795"/>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240519678"/>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857034368"/>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566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241243012"/>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09246841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38867988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2094798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269958049"/>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610197"/>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945549"/>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573614620"/>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3950569018"/>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96141802"/>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28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55504911"/>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722243707"/>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4840134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42676165"/>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88957581"/>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71341976"/>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93383001"/>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35571773"/>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68631238"/>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48582594"/>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7216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725376130"/>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4722335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18240914"/>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65802741"/>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31296363"/>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78332379"/>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260131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352977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0587889"/>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67819943"/>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4153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3888371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809983"/>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545553"/>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717433"/>
      </p:ext>
    </p:extLst>
  </p:cSld>
  <p:clrMapOvr>
    <a:masterClrMapping/>
  </p:clrMapOvr>
  <p:hf sldNum="0" hdr="0" ftr="0" dt="0"/>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45958"/>
      </p:ext>
    </p:extLst>
  </p:cSld>
  <p:clrMapOvr>
    <a:masterClrMapping/>
  </p:clrMapOvr>
  <p:hf sldNum="0" hdr="0" ftr="0" dt="0"/>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99294422"/>
      </p:ext>
    </p:extLst>
  </p:cSld>
  <p:clrMapOvr>
    <a:masterClrMapping/>
  </p:clrMapOvr>
  <p:hf sldNum="0" hdr="0" ftr="0" dt="0"/>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47337913"/>
      </p:ext>
    </p:extLst>
  </p:cSld>
  <p:clrMapOvr>
    <a:masterClrMapping/>
  </p:clrMapOvr>
  <p:hf sldNum="0" hdr="0" ftr="0" dt="0"/>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608245"/>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9/11/23</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81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4656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33052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5696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0200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9732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4526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7213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61201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8511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1794283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04788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58892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5584384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0647630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6892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3661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0293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41898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049046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49909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1174373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387832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356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888368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85301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866304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287674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8301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42881606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351256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8341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8945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273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4132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06980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9284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9107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9/11/23</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798456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525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87178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99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87952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7744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2314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765618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780069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821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495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01744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5940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6224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3921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30980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9/11/23</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103722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52596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1374199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1465797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950235111"/>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60462230"/>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38637760"/>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21369246"/>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7847123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6655848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699795197"/>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68739100"/>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09742105"/>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33982119"/>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220571099"/>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42859585"/>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600709897"/>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73910096"/>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9/11/23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9969653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33953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03171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629720105"/>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3162474350"/>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67969042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076638266"/>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898550782"/>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4351008"/>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964957"/>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12.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4.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84" Type="http://schemas.openxmlformats.org/officeDocument/2006/relationships/tags" Target="../tags/tag2.xml"/><Relationship Id="rId16" Type="http://schemas.openxmlformats.org/officeDocument/2006/relationships/slideLayout" Target="../slideLayouts/slideLayout88.xml"/><Relationship Id="rId11" Type="http://schemas.openxmlformats.org/officeDocument/2006/relationships/slideLayout" Target="../slideLayouts/slideLayout83.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74" Type="http://schemas.openxmlformats.org/officeDocument/2006/relationships/slideLayout" Target="../slideLayouts/slideLayout146.xml"/><Relationship Id="rId79" Type="http://schemas.openxmlformats.org/officeDocument/2006/relationships/slideLayout" Target="../slideLayouts/slideLayout151.xml"/><Relationship Id="rId5" Type="http://schemas.openxmlformats.org/officeDocument/2006/relationships/slideLayout" Target="../slideLayouts/slideLayout77.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77" Type="http://schemas.openxmlformats.org/officeDocument/2006/relationships/slideLayout" Target="../slideLayouts/slideLayout149.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80" Type="http://schemas.openxmlformats.org/officeDocument/2006/relationships/slideLayout" Target="../slideLayouts/slideLayout152.xml"/><Relationship Id="rId85" Type="http://schemas.openxmlformats.org/officeDocument/2006/relationships/tags" Target="../tags/tag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slideLayout" Target="../slideLayouts/slideLayout147.xml"/><Relationship Id="rId83" Type="http://schemas.openxmlformats.org/officeDocument/2006/relationships/tags" Target="../tags/tag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78" Type="http://schemas.openxmlformats.org/officeDocument/2006/relationships/slideLayout" Target="../slideLayouts/slideLayout150.xml"/><Relationship Id="rId81" Type="http://schemas.openxmlformats.org/officeDocument/2006/relationships/slideLayout" Target="../slideLayouts/slideLayout153.xml"/><Relationship Id="rId86" Type="http://schemas.openxmlformats.org/officeDocument/2006/relationships/image" Target="../media/image15.bin"/><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6" Type="http://schemas.openxmlformats.org/officeDocument/2006/relationships/slideLayout" Target="../slideLayouts/slideLayout148.xml"/><Relationship Id="rId7" Type="http://schemas.openxmlformats.org/officeDocument/2006/relationships/slideLayout" Target="../slideLayouts/slideLayout79.xml"/><Relationship Id="rId71" Type="http://schemas.openxmlformats.org/officeDocument/2006/relationships/slideLayout" Target="../slideLayouts/slideLayout143.xml"/><Relationship Id="rId2" Type="http://schemas.openxmlformats.org/officeDocument/2006/relationships/slideLayout" Target="../slideLayouts/slideLayout74.xml"/><Relationship Id="rId29" Type="http://schemas.openxmlformats.org/officeDocument/2006/relationships/slideLayout" Target="../slideLayouts/slideLayout101.xml"/><Relationship Id="rId24" Type="http://schemas.openxmlformats.org/officeDocument/2006/relationships/slideLayout" Target="../slideLayouts/slideLayout96.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66" Type="http://schemas.openxmlformats.org/officeDocument/2006/relationships/slideLayout" Target="../slideLayouts/slideLayout138.xml"/><Relationship Id="rId61" Type="http://schemas.openxmlformats.org/officeDocument/2006/relationships/slideLayout" Target="../slideLayouts/slideLayout133.xml"/><Relationship Id="rId8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47" Type="http://schemas.openxmlformats.org/officeDocument/2006/relationships/tags" Target="../tags/tag5.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9" Type="http://schemas.openxmlformats.org/officeDocument/2006/relationships/slideLayout" Target="../slideLayouts/slideLayout182.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theme" Target="../theme/theme6.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49" Type="http://schemas.openxmlformats.org/officeDocument/2006/relationships/image" Target="../media/image15.bin"/><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slideLayout" Target="../slideLayouts/slideLayout197.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48" Type="http://schemas.openxmlformats.org/officeDocument/2006/relationships/tags" Target="../tags/tag6.xml"/><Relationship Id="rId8" Type="http://schemas.openxmlformats.org/officeDocument/2006/relationships/slideLayout" Target="../slideLayouts/slideLayout161.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46" Type="http://schemas.openxmlformats.org/officeDocument/2006/relationships/tags" Target="../tags/tag4.xml"/><Relationship Id="rId20" Type="http://schemas.openxmlformats.org/officeDocument/2006/relationships/slideLayout" Target="../slideLayouts/slideLayout173.xml"/><Relationship Id="rId41" Type="http://schemas.openxmlformats.org/officeDocument/2006/relationships/slideLayout" Target="../slideLayouts/slideLayout194.xml"/><Relationship Id="rId1" Type="http://schemas.openxmlformats.org/officeDocument/2006/relationships/slideLayout" Target="../slideLayouts/slideLayout154.xml"/><Relationship Id="rId6"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9/11/23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4020"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4017" r:id="rId13"/>
    <p:sldLayoutId id="2147484018" r:id="rId14"/>
    <p:sldLayoutId id="2147484021" r:id="rId15"/>
    <p:sldLayoutId id="2147484022" r:id="rId16"/>
    <p:sldLayoutId id="2147484023" r:id="rId17"/>
    <p:sldLayoutId id="2147484024" r:id="rId18"/>
    <p:sldLayoutId id="2147484025" r:id="rId19"/>
    <p:sldLayoutId id="2147484026" r:id="rId20"/>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53200807"/>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4126674101"/>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5931450"/>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86"/>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8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8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8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434080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085" r:id="rId3"/>
    <p:sldLayoutId id="2147484086" r:id="rId4"/>
    <p:sldLayoutId id="2147484087" r:id="rId5"/>
    <p:sldLayoutId id="2147484088" r:id="rId6"/>
    <p:sldLayoutId id="2147484089" r:id="rId7"/>
    <p:sldLayoutId id="2147484090" r:id="rId8"/>
    <p:sldLayoutId id="2147484091"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093" r:id="rId18"/>
    <p:sldLayoutId id="2147484094" r:id="rId19"/>
    <p:sldLayoutId id="2147484095" r:id="rId20"/>
    <p:sldLayoutId id="2147484096" r:id="rId21"/>
    <p:sldLayoutId id="2147484097" r:id="rId22"/>
    <p:sldLayoutId id="2147484098" r:id="rId23"/>
    <p:sldLayoutId id="2147484099" r:id="rId24"/>
    <p:sldLayoutId id="2147484100"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 id="2147484192" r:id="rId34"/>
    <p:sldLayoutId id="2147484102" r:id="rId35"/>
    <p:sldLayoutId id="2147484103" r:id="rId36"/>
    <p:sldLayoutId id="2147484104" r:id="rId37"/>
    <p:sldLayoutId id="2147484105" r:id="rId38"/>
    <p:sldLayoutId id="2147484193" r:id="rId39"/>
    <p:sldLayoutId id="2147484194" r:id="rId40"/>
    <p:sldLayoutId id="2147484195" r:id="rId41"/>
    <p:sldLayoutId id="2147484196" r:id="rId42"/>
    <p:sldLayoutId id="2147484197" r:id="rId43"/>
    <p:sldLayoutId id="2147484107" r:id="rId44"/>
    <p:sldLayoutId id="2147484108" r:id="rId45"/>
    <p:sldLayoutId id="2147484109" r:id="rId46"/>
    <p:sldLayoutId id="2147484110" r:id="rId47"/>
    <p:sldLayoutId id="2147484111" r:id="rId48"/>
    <p:sldLayoutId id="2147484112" r:id="rId49"/>
    <p:sldLayoutId id="2147484113" r:id="rId50"/>
    <p:sldLayoutId id="2147484114" r:id="rId51"/>
    <p:sldLayoutId id="2147484198" r:id="rId52"/>
    <p:sldLayoutId id="2147484199" r:id="rId53"/>
    <p:sldLayoutId id="2147484200" r:id="rId54"/>
    <p:sldLayoutId id="2147484201" r:id="rId55"/>
    <p:sldLayoutId id="2147484202" r:id="rId56"/>
    <p:sldLayoutId id="2147484203" r:id="rId57"/>
    <p:sldLayoutId id="2147484204" r:id="rId58"/>
    <p:sldLayoutId id="2147484205" r:id="rId59"/>
    <p:sldLayoutId id="2147484206" r:id="rId60"/>
    <p:sldLayoutId id="2147484207" r:id="rId61"/>
    <p:sldLayoutId id="2147484117" r:id="rId62"/>
    <p:sldLayoutId id="2147484118" r:id="rId63"/>
    <p:sldLayoutId id="2147484119" r:id="rId64"/>
    <p:sldLayoutId id="2147484120" r:id="rId65"/>
    <p:sldLayoutId id="2147484121" r:id="rId66"/>
    <p:sldLayoutId id="2147484122" r:id="rId67"/>
    <p:sldLayoutId id="2147484123" r:id="rId68"/>
    <p:sldLayoutId id="2147484208" r:id="rId69"/>
    <p:sldLayoutId id="2147484209" r:id="rId70"/>
    <p:sldLayoutId id="2147484210" r:id="rId71"/>
    <p:sldLayoutId id="2147484211" r:id="rId72"/>
    <p:sldLayoutId id="2147484212" r:id="rId73"/>
    <p:sldLayoutId id="2147484213" r:id="rId74"/>
    <p:sldLayoutId id="2147484214" r:id="rId75"/>
    <p:sldLayoutId id="2147484215" r:id="rId76"/>
    <p:sldLayoutId id="2147484125" r:id="rId77"/>
    <p:sldLayoutId id="2147484216" r:id="rId78"/>
    <p:sldLayoutId id="2147484217" r:id="rId79"/>
    <p:sldLayoutId id="2147484127" r:id="rId80"/>
    <p:sldLayoutId id="2147484218" r:id="rId81"/>
  </p:sldLayoutIdLst>
  <p:hf sldNum="0" hdr="0" ftr="0" dt="0"/>
  <p:txStyles>
    <p:titleStyle>
      <a:lvl1pPr algn="l" defTabSz="932742" rtl="0" eaLnBrk="1" latinLnBrk="0" hangingPunct="1">
        <a:lnSpc>
          <a:spcPts val="3620"/>
        </a:lnSpc>
        <a:spcBef>
          <a:spcPct val="0"/>
        </a:spcBef>
        <a:buNone/>
        <a:defRPr lang="en-GB" sz="3200" b="0" kern="1200" cap="none" spc="-50" baseline="0" dirty="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4801041"/>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 id="2147484155" r:id="rId27"/>
    <p:sldLayoutId id="2147484156" r:id="rId28"/>
    <p:sldLayoutId id="2147484157" r:id="rId29"/>
    <p:sldLayoutId id="2147484158" r:id="rId30"/>
    <p:sldLayoutId id="2147484159" r:id="rId31"/>
    <p:sldLayoutId id="2147484160" r:id="rId32"/>
    <p:sldLayoutId id="2147484161" r:id="rId33"/>
    <p:sldLayoutId id="2147484162" r:id="rId34"/>
    <p:sldLayoutId id="2147484163" r:id="rId35"/>
    <p:sldLayoutId id="2147484164" r:id="rId36"/>
    <p:sldLayoutId id="2147484165" r:id="rId37"/>
    <p:sldLayoutId id="2147484166" r:id="rId38"/>
    <p:sldLayoutId id="2147484167" r:id="rId39"/>
    <p:sldLayoutId id="2147484168" r:id="rId40"/>
    <p:sldLayoutId id="2147484169" r:id="rId41"/>
    <p:sldLayoutId id="2147484170" r:id="rId42"/>
    <p:sldLayoutId id="2147484171" r:id="rId43"/>
    <p:sldLayoutId id="2147484172" r:id="rId44"/>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arketplace.visualstudio.com/items?itemName=ms-azuretools.vscode-bice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6.xml"/><Relationship Id="rId5" Type="http://schemas.openxmlformats.org/officeDocument/2006/relationships/image" Target="../media/image60.sv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63.emf"/><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marketplace.visualstudio.com/items?itemName=ms-azuretools.vscode-bicep"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ps?view=azps-6.4.0"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7.xml"/><Relationship Id="rId1" Type="http://schemas.openxmlformats.org/officeDocument/2006/relationships/tags" Target="../tags/tag7.xml"/><Relationship Id="rId4" Type="http://schemas.openxmlformats.org/officeDocument/2006/relationships/image" Target="../media/image70.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9.xml"/><Relationship Id="rId1" Type="http://schemas.openxmlformats.org/officeDocument/2006/relationships/tags" Target="../tags/tag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7.bin"/><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zure-monitor/agents/log-analytics-agent" TargetMode="External"/><Relationship Id="rId7" Type="http://schemas.openxmlformats.org/officeDocument/2006/relationships/hyperlink" Target="https://learn.microsoft.com/en-us/azure/azure-monitor/vm/vminsights-dependency-agent-maintenanc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learn.microsoft.com/en-us/azure/azure-monitor/essentials/collect-custom-metrics-linux-telegraf" TargetMode="External"/><Relationship Id="rId5" Type="http://schemas.openxmlformats.org/officeDocument/2006/relationships/hyperlink" Target="https://learn.microsoft.com/en-us/azure/azure-monitor/agents/diagnostics-extension-overview" TargetMode="External"/><Relationship Id="rId4" Type="http://schemas.openxmlformats.org/officeDocument/2006/relationships/hyperlink" Target="https://learn.microsoft.com/en-us/azure/azure-monitor/agents/agents-overview"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learn.microsoft.com/en-us/azure/azure-monitor/essentials/data-collection-rule-best-pract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Azure Monitoring</a:t>
            </a:r>
          </a:p>
        </p:txBody>
      </p:sp>
      <p:sp>
        <p:nvSpPr>
          <p:cNvPr id="2" name="Subtitle 1">
            <a:extLst>
              <a:ext uri="{FF2B5EF4-FFF2-40B4-BE49-F238E27FC236}">
                <a16:creationId xmlns:a16="http://schemas.microsoft.com/office/drawing/2014/main" id="{8FF79584-2A68-E4C0-6F82-610A3B2D774A}"/>
              </a:ext>
            </a:extLst>
          </p:cNvPr>
          <p:cNvSpPr>
            <a:spLocks noGrp="1"/>
          </p:cNvSpPr>
          <p:nvPr>
            <p:ph type="subTitle" idx="1"/>
          </p:nvPr>
        </p:nvSpPr>
        <p:spPr/>
        <p:txBody>
          <a:bodyPr vert="horz" lIns="91440" tIns="45720" rIns="91440" bIns="45720" rtlCol="0" anchor="t">
            <a:normAutofit/>
          </a:bodyPr>
          <a:lstStyle/>
          <a:p>
            <a:r>
              <a:rPr lang="en-US" dirty="0">
                <a:latin typeface="Segoe UI"/>
                <a:cs typeface="Segoe UI"/>
              </a:rPr>
              <a:t>v2</a:t>
            </a:r>
            <a:endParaRPr lang="en-US" dirty="0"/>
          </a:p>
        </p:txBody>
      </p:sp>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Data Collection Rules</a:t>
            </a:r>
            <a:endParaRPr lang="en-US" sz="5400" b="1" dirty="0">
              <a:solidFill>
                <a:srgbClr val="7030A0"/>
              </a:solidFill>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91051B93-082E-F159-F4B6-DDC0E3942FE4}"/>
              </a:ext>
            </a:extLst>
          </p:cNvPr>
          <p:cNvSpPr>
            <a:spLocks noGrp="1"/>
          </p:cNvSpPr>
          <p:nvPr>
            <p:ph type="body" sz="quarter" idx="13"/>
          </p:nvPr>
        </p:nvSpPr>
        <p:spPr/>
        <p:txBody>
          <a:bodyPr/>
          <a:lstStyle/>
          <a:p>
            <a:r>
              <a:rPr lang="en-US" sz="3200" b="1" dirty="0">
                <a:solidFill>
                  <a:srgbClr val="7030A0"/>
                </a:solidFill>
                <a:latin typeface="Segoe UI" panose="020B0502040204020203" pitchFamily="34" charset="0"/>
                <a:cs typeface="Segoe UI" panose="020B0502040204020203" pitchFamily="34" charset="0"/>
              </a:rPr>
              <a:t>Create via Portal</a:t>
            </a:r>
            <a:endParaRPr lang="en-US" dirty="0"/>
          </a:p>
        </p:txBody>
      </p:sp>
      <p:pic>
        <p:nvPicPr>
          <p:cNvPr id="1026" name="Picture 2" descr="Screenshot that shows DCRs in the Azure portal.">
            <a:extLst>
              <a:ext uri="{FF2B5EF4-FFF2-40B4-BE49-F238E27FC236}">
                <a16:creationId xmlns:a16="http://schemas.microsoft.com/office/drawing/2014/main" id="{77CFA107-0E4B-7DCF-6761-A26C3DA75DF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708" y="1464466"/>
            <a:ext cx="9586060" cy="517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03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AECBBA-5159-426C-8265-746B9D5B18FB}"/>
              </a:ext>
            </a:extLst>
          </p:cNvPr>
          <p:cNvPicPr>
            <a:picLocks noChangeAspect="1"/>
          </p:cNvPicPr>
          <p:nvPr/>
        </p:nvPicPr>
        <p:blipFill rotWithShape="1">
          <a:blip r:embed="rId3"/>
          <a:srcRect t="4682"/>
          <a:stretch/>
        </p:blipFill>
        <p:spPr>
          <a:xfrm>
            <a:off x="4169200" y="1579418"/>
            <a:ext cx="7698108" cy="4296443"/>
          </a:xfrm>
          <a:prstGeom prst="rect">
            <a:avLst/>
          </a:prstGeom>
        </p:spPr>
      </p:pic>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lIns="91440" tIns="45720" rIns="91440" bIns="45720" rtlCol="0" anchor="b" anchorCtr="0">
            <a:noAutofit/>
          </a:bodyPr>
          <a:lstStyle>
            <a:lvl1pPr>
              <a:lnSpc>
                <a:spcPct val="90000"/>
              </a:lnSpc>
              <a:spcBef>
                <a:spcPct val="0"/>
              </a:spcBef>
              <a:buNone/>
              <a:defRPr sz="6000" b="1">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5400" dirty="0"/>
              <a:t>Azure Monitor Alerts</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70783" y="3816639"/>
            <a:ext cx="4039398" cy="365709"/>
            <a:chOff x="426425" y="2112033"/>
            <a:chExt cx="3960554" cy="358570"/>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6" y="2133874"/>
              <a:ext cx="3474643" cy="2414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Unified Alert lifecycle Management</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70783" y="1949708"/>
            <a:ext cx="4060632" cy="365709"/>
            <a:chOff x="426425" y="3666045"/>
            <a:chExt cx="3981372" cy="358570"/>
          </a:xfrm>
        </p:grpSpPr>
        <p:sp>
          <p:nvSpPr>
            <p:cNvPr id="12" name="Rectangle 11">
              <a:extLst>
                <a:ext uri="{FF2B5EF4-FFF2-40B4-BE49-F238E27FC236}">
                  <a16:creationId xmlns:a16="http://schemas.microsoft.com/office/drawing/2014/main" id="{864B5795-DA3D-4ED1-A1F3-76706AF20D92}"/>
                </a:ext>
              </a:extLst>
            </p:cNvPr>
            <p:cNvSpPr/>
            <p:nvPr/>
          </p:nvSpPr>
          <p:spPr>
            <a:xfrm>
              <a:off x="891515" y="3707099"/>
              <a:ext cx="3516282" cy="264048"/>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1A1A1A"/>
                  </a:solidFill>
                  <a:effectLst/>
                  <a:uLnTx/>
                  <a:uFillTx/>
                  <a:latin typeface="Segoe UI"/>
                  <a:ea typeface="+mn-ea"/>
                  <a:cs typeface="+mn-cs"/>
                </a:rPr>
                <a:t>One Alert Mgmt experience</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70783" y="4709683"/>
            <a:ext cx="4064777" cy="365709"/>
            <a:chOff x="426425" y="4250976"/>
            <a:chExt cx="3985437" cy="358570"/>
          </a:xfrm>
        </p:grpSpPr>
        <p:sp>
          <p:nvSpPr>
            <p:cNvPr id="15" name="Rectangle 14">
              <a:extLst>
                <a:ext uri="{FF2B5EF4-FFF2-40B4-BE49-F238E27FC236}">
                  <a16:creationId xmlns:a16="http://schemas.microsoft.com/office/drawing/2014/main" id="{62BFC53E-7DE6-45CD-9DB0-2D3A5E1E78B9}"/>
                </a:ext>
              </a:extLst>
            </p:cNvPr>
            <p:cNvSpPr/>
            <p:nvPr/>
          </p:nvSpPr>
          <p:spPr>
            <a:xfrm>
              <a:off x="912337" y="4263466"/>
              <a:ext cx="3499525" cy="264047"/>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75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Smart grouping to reduce noise</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70783" y="2760579"/>
            <a:ext cx="4039398" cy="538609"/>
            <a:chOff x="426425" y="4751145"/>
            <a:chExt cx="3960553" cy="528095"/>
          </a:xfrm>
        </p:grpSpPr>
        <p:sp>
          <p:nvSpPr>
            <p:cNvPr id="18" name="Rectangle 17">
              <a:extLst>
                <a:ext uri="{FF2B5EF4-FFF2-40B4-BE49-F238E27FC236}">
                  <a16:creationId xmlns:a16="http://schemas.microsoft.com/office/drawing/2014/main" id="{6769681E-BAAF-4018-A27D-BF2C766DC61C}"/>
                </a:ext>
              </a:extLst>
            </p:cNvPr>
            <p:cNvSpPr/>
            <p:nvPr/>
          </p:nvSpPr>
          <p:spPr>
            <a:xfrm>
              <a:off x="887453" y="4751145"/>
              <a:ext cx="3499525" cy="528095"/>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50" b="0" i="0" u="none" strike="noStrike" kern="1200" cap="none" spc="0" normalizeH="0" baseline="0" noProof="0">
                  <a:ln>
                    <a:noFill/>
                  </a:ln>
                  <a:solidFill>
                    <a:srgbClr val="1A1A1A"/>
                  </a:solidFill>
                  <a:effectLst/>
                  <a:uLnTx/>
                  <a:uFillTx/>
                  <a:latin typeface="Segoe UI"/>
                  <a:ea typeface="+mn-ea"/>
                  <a:cs typeface="+mn-cs"/>
                </a:rPr>
                <a:t>Configure Alerts at Scale </a:t>
              </a:r>
              <a:br>
                <a:rPr kumimoji="0" lang="en-US" sz="1750" b="0" i="0" u="none" strike="noStrike" kern="1200" cap="none" spc="0" normalizeH="0" baseline="0" noProof="0">
                  <a:ln>
                    <a:noFill/>
                  </a:ln>
                  <a:solidFill>
                    <a:srgbClr val="1A1A1A"/>
                  </a:solidFill>
                  <a:effectLst/>
                  <a:uLnTx/>
                  <a:uFillTx/>
                  <a:latin typeface="Segoe UI"/>
                  <a:ea typeface="+mn-ea"/>
                  <a:cs typeface="+mn-cs"/>
                </a:rPr>
              </a:br>
              <a:r>
                <a:rPr kumimoji="0" lang="en-US" sz="1750" b="0" i="0" u="none" strike="noStrike" kern="1200" cap="none" spc="0" normalizeH="0" baseline="0" noProof="0">
                  <a:ln>
                    <a:noFill/>
                  </a:ln>
                  <a:solidFill>
                    <a:srgbClr val="1A1A1A"/>
                  </a:solidFill>
                  <a:effectLst/>
                  <a:uLnTx/>
                  <a:uFillTx/>
                  <a:latin typeface="Segoe UI"/>
                  <a:ea typeface="+mn-ea"/>
                  <a:cs typeface="+mn-cs"/>
                </a:rPr>
                <a:t>Multi-resource alerting</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4AAD6CA7-AC0A-4025-9F05-61B28CB4A341}"/>
              </a:ext>
            </a:extLst>
          </p:cNvPr>
          <p:cNvGrpSpPr/>
          <p:nvPr/>
        </p:nvGrpSpPr>
        <p:grpSpPr>
          <a:xfrm>
            <a:off x="270783" y="5643156"/>
            <a:ext cx="4064777" cy="365709"/>
            <a:chOff x="426425" y="4250976"/>
            <a:chExt cx="3985437" cy="358570"/>
          </a:xfrm>
        </p:grpSpPr>
        <p:sp>
          <p:nvSpPr>
            <p:cNvPr id="23" name="Rectangle 22">
              <a:extLst>
                <a:ext uri="{FF2B5EF4-FFF2-40B4-BE49-F238E27FC236}">
                  <a16:creationId xmlns:a16="http://schemas.microsoft.com/office/drawing/2014/main" id="{F5552276-F781-4988-A721-580F23FFE027}"/>
                </a:ext>
              </a:extLst>
            </p:cNvPr>
            <p:cNvSpPr/>
            <p:nvPr/>
          </p:nvSpPr>
          <p:spPr>
            <a:xfrm>
              <a:off x="912337" y="4282675"/>
              <a:ext cx="3499525" cy="264048"/>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750" b="0" i="0" u="none" strike="noStrike" kern="1200" cap="none" spc="0" normalizeH="0" baseline="0" noProof="0" dirty="0">
                  <a:ln>
                    <a:noFill/>
                  </a:ln>
                  <a:solidFill>
                    <a:srgbClr val="1A1A1A"/>
                  </a:solidFill>
                  <a:effectLst/>
                  <a:uLnTx/>
                  <a:uFillTx/>
                  <a:latin typeface="Segoe UI"/>
                  <a:ea typeface="+mn-ea"/>
                  <a:cs typeface="+mn-cs"/>
                </a:rPr>
                <a:t>Dynamic threshold base Alerting</a:t>
              </a:r>
            </a:p>
          </p:txBody>
        </p:sp>
        <p:sp>
          <p:nvSpPr>
            <p:cNvPr id="24" name="arrow_15" title="Icon of a arrow in a circle pointed right">
              <a:extLst>
                <a:ext uri="{FF2B5EF4-FFF2-40B4-BE49-F238E27FC236}">
                  <a16:creationId xmlns:a16="http://schemas.microsoft.com/office/drawing/2014/main" id="{31E49305-469E-4026-A83F-18FBB2A57413}"/>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41128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Azure Dashboards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3074" name="Picture 2" descr="Screenshot that shows an example of an Azure dashboard with customizable information.">
            <a:extLst>
              <a:ext uri="{FF2B5EF4-FFF2-40B4-BE49-F238E27FC236}">
                <a16:creationId xmlns:a16="http://schemas.microsoft.com/office/drawing/2014/main" id="{FA341132-D98E-97E6-503E-3C1DF59C5B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6854" y="1102044"/>
            <a:ext cx="10226161" cy="55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61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#1</a:t>
            </a:r>
            <a:endParaRPr lang="en-US" sz="3200" b="1" dirty="0">
              <a:solidFill>
                <a:srgbClr val="7030A0"/>
              </a:solidFill>
              <a:latin typeface="Segoe UI" panose="020B0502040204020203" pitchFamily="34" charset="0"/>
              <a:cs typeface="Segoe UI" panose="020B0502040204020203" pitchFamily="34" charset="0"/>
            </a:endParaRPr>
          </a:p>
        </p:txBody>
      </p:sp>
      <p:sp>
        <p:nvSpPr>
          <p:cNvPr id="2" name="Text Placeholder 1"/>
          <p:cNvSpPr>
            <a:spLocks noGrp="1"/>
          </p:cNvSpPr>
          <p:nvPr>
            <p:ph idx="1"/>
          </p:nvPr>
        </p:nvSpPr>
        <p:spPr>
          <a:xfrm>
            <a:off x="553250" y="1685557"/>
            <a:ext cx="10810786" cy="4566909"/>
          </a:xfrm>
        </p:spPr>
        <p:txBody>
          <a:bodyPr>
            <a:normAutofit/>
          </a:bodyPr>
          <a:lstStyle/>
          <a:p>
            <a:pPr marL="0" indent="0">
              <a:buNone/>
            </a:pPr>
            <a:r>
              <a:rPr lang="en-GB" sz="2400" dirty="0">
                <a:latin typeface="Segoe UI" panose="020B0502040204020203" pitchFamily="34" charset="0"/>
                <a:cs typeface="Segoe UI" panose="020B0502040204020203" pitchFamily="34" charset="0"/>
              </a:rPr>
              <a:t>To accomplish this task, you will need to understand the concept of metrics and logs, how to collect them into Azure Monitor, how to configure different types of alerts, and display results in an Azure Dashboard.</a:t>
            </a:r>
          </a:p>
          <a:p>
            <a:pPr marL="0" indent="0">
              <a:buNone/>
            </a:pPr>
            <a:endParaRPr lang="en-GB" sz="2400" dirty="0">
              <a:latin typeface="Segoe UI" panose="020B0502040204020203" pitchFamily="34" charset="0"/>
              <a:cs typeface="Segoe UI" panose="020B0502040204020203" pitchFamily="34" charset="0"/>
            </a:endParaRPr>
          </a:p>
          <a:p>
            <a:pPr marL="0" indent="0">
              <a:buNone/>
            </a:pPr>
            <a:r>
              <a:rPr lang="en-GB" sz="2400" dirty="0"/>
              <a:t>Once you have configured the dashboard, alerts, and diagnostics data to be collected, you will use two tools to simulate a load on the </a:t>
            </a:r>
            <a:r>
              <a:rPr lang="en-GB" sz="2400" dirty="0" err="1"/>
              <a:t>eShopOnWeb</a:t>
            </a:r>
            <a:r>
              <a:rPr lang="en-GB" sz="2400" dirty="0"/>
              <a:t> resources:</a:t>
            </a:r>
          </a:p>
          <a:p>
            <a:r>
              <a:rPr lang="en-GB" sz="2400" dirty="0" err="1"/>
              <a:t>HammerDB</a:t>
            </a:r>
            <a:r>
              <a:rPr lang="en-GB" sz="2400" dirty="0"/>
              <a:t> - A benchmarking and load testing tool for the world's most popular databases, including SQL Server.</a:t>
            </a:r>
          </a:p>
          <a:p>
            <a:r>
              <a:rPr lang="en-GB" sz="2400" dirty="0"/>
              <a:t>A custom script that produces CPU load on the </a:t>
            </a:r>
            <a:r>
              <a:rPr lang="en-GB" sz="2400" dirty="0" err="1"/>
              <a:t>eShopOnWeb</a:t>
            </a:r>
            <a:r>
              <a:rPr lang="en-GB" sz="2400" dirty="0"/>
              <a:t> website.</a:t>
            </a:r>
          </a:p>
          <a:p>
            <a:pPr marL="0" indent="0">
              <a:buNone/>
            </a:pPr>
            <a:endParaRPr lang="en-US" sz="32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E3048B16-5BF1-7CB9-7FB4-FEF3812F70B0}"/>
              </a:ext>
            </a:extLst>
          </p:cNvPr>
          <p:cNvSpPr>
            <a:spLocks noGrp="1"/>
          </p:cNvSpPr>
          <p:nvPr>
            <p:ph type="body" sz="quarter" idx="13"/>
          </p:nvPr>
        </p:nvSpPr>
        <p:spPr/>
        <p:txBody>
          <a:bodyPr/>
          <a:lstStyle/>
          <a:p>
            <a:r>
              <a:rPr lang="en-GB" dirty="0"/>
              <a:t>Monitoring Basics: Metrics, Logs, Alerts and Dashboards</a:t>
            </a:r>
          </a:p>
        </p:txBody>
      </p:sp>
      <p:sp>
        <p:nvSpPr>
          <p:cNvPr id="4" name="TextBox 3">
            <a:extLst>
              <a:ext uri="{FF2B5EF4-FFF2-40B4-BE49-F238E27FC236}">
                <a16:creationId xmlns:a16="http://schemas.microsoft.com/office/drawing/2014/main" id="{63CFF63D-04FB-705F-FDE7-615DA747FAC4}"/>
              </a:ext>
            </a:extLst>
          </p:cNvPr>
          <p:cNvSpPr txBox="1"/>
          <p:nvPr/>
        </p:nvSpPr>
        <p:spPr>
          <a:xfrm>
            <a:off x="5034987" y="1307939"/>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9110E3-5DA2-43FD-3338-F621924160AB}"/>
              </a:ext>
            </a:extLst>
          </p:cNvPr>
          <p:cNvSpPr txBox="1"/>
          <p:nvPr/>
        </p:nvSpPr>
        <p:spPr>
          <a:xfrm>
            <a:off x="5775767" y="108802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42E1B2F0-C4E0-E0F5-983F-767CA58230D0}"/>
              </a:ext>
            </a:extLst>
          </p:cNvPr>
          <p:cNvSpPr txBox="1"/>
          <p:nvPr/>
        </p:nvSpPr>
        <p:spPr>
          <a:xfrm>
            <a:off x="6111433" y="11574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111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normAutofit/>
          </a:bodyPr>
          <a:lstStyle/>
          <a:p>
            <a:pPr algn="ctr"/>
            <a:r>
              <a:rPr lang="en-US" dirty="0"/>
              <a:t>Challenge 2 </a:t>
            </a:r>
            <a:endParaRPr lang="en-US"/>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r>
              <a:rPr lang="en-US" dirty="0"/>
              <a:t>Setting up Monitoring via Automation</a:t>
            </a:r>
          </a:p>
        </p:txBody>
      </p:sp>
    </p:spTree>
    <p:extLst>
      <p:ext uri="{BB962C8B-B14F-4D97-AF65-F5344CB8AC3E}">
        <p14:creationId xmlns:p14="http://schemas.microsoft.com/office/powerpoint/2010/main" val="315783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B6F14-AA9C-4C7C-A36A-31E96605577F}"/>
              </a:ext>
            </a:extLst>
          </p:cNvPr>
          <p:cNvSpPr>
            <a:spLocks noGrp="1"/>
          </p:cNvSpPr>
          <p:nvPr>
            <p:ph type="title"/>
          </p:nvPr>
        </p:nvSpPr>
        <p:spPr>
          <a:xfrm>
            <a:off x="588263" y="457200"/>
            <a:ext cx="11018520" cy="830997"/>
          </a:xfrm>
        </p:spPr>
        <p:txBody>
          <a:bodyPr>
            <a:normAutofit fontScale="90000"/>
          </a:bodyPr>
          <a:lstStyle/>
          <a:p>
            <a:r>
              <a:rPr lang="en-NZ" sz="5400" dirty="0">
                <a:latin typeface="Segoe UI Light" panose="020B0502040204020203" pitchFamily="34" charset="0"/>
                <a:cs typeface="Segoe UI Light" panose="020B0502040204020203" pitchFamily="34" charset="0"/>
              </a:rPr>
              <a:t>What is Infrastructure as Code?</a:t>
            </a:r>
          </a:p>
        </p:txBody>
      </p:sp>
      <p:sp>
        <p:nvSpPr>
          <p:cNvPr id="5" name="Text Placeholder 4">
            <a:extLst>
              <a:ext uri="{FF2B5EF4-FFF2-40B4-BE49-F238E27FC236}">
                <a16:creationId xmlns:a16="http://schemas.microsoft.com/office/drawing/2014/main" id="{7A2FAF10-ED63-4BB3-AB77-770D3EADA5C9}"/>
              </a:ext>
            </a:extLst>
          </p:cNvPr>
          <p:cNvSpPr>
            <a:spLocks noGrp="1"/>
          </p:cNvSpPr>
          <p:nvPr>
            <p:ph type="body" sz="quarter" idx="10"/>
          </p:nvPr>
        </p:nvSpPr>
        <p:spPr>
          <a:xfrm>
            <a:off x="586390" y="1434370"/>
            <a:ext cx="11018520" cy="430887"/>
          </a:xfrm>
        </p:spPr>
        <p:txBody>
          <a:bodyPr/>
          <a:lstStyle/>
          <a:p>
            <a:r>
              <a:rPr lang="en-NZ" dirty="0"/>
              <a:t>A way of describing our infrastructure in a machine-usable format.</a:t>
            </a:r>
          </a:p>
        </p:txBody>
      </p:sp>
      <p:grpSp>
        <p:nvGrpSpPr>
          <p:cNvPr id="6" name="Group 5">
            <a:extLst>
              <a:ext uri="{FF2B5EF4-FFF2-40B4-BE49-F238E27FC236}">
                <a16:creationId xmlns:a16="http://schemas.microsoft.com/office/drawing/2014/main" id="{B51E4ABE-CF93-47BE-AB27-095CA6470F4B}"/>
              </a:ext>
            </a:extLst>
          </p:cNvPr>
          <p:cNvGrpSpPr/>
          <p:nvPr/>
        </p:nvGrpSpPr>
        <p:grpSpPr>
          <a:xfrm>
            <a:off x="475247" y="3457073"/>
            <a:ext cx="1602986" cy="2657798"/>
            <a:chOff x="475247" y="3457073"/>
            <a:chExt cx="1602986" cy="2657798"/>
          </a:xfrm>
        </p:grpSpPr>
        <p:pic>
          <p:nvPicPr>
            <p:cNvPr id="11" name="Graphic 10">
              <a:extLst>
                <a:ext uri="{FF2B5EF4-FFF2-40B4-BE49-F238E27FC236}">
                  <a16:creationId xmlns:a16="http://schemas.microsoft.com/office/drawing/2014/main" id="{91584FB5-9189-4FF7-94B3-907996F44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04" y="3457073"/>
              <a:ext cx="1365872" cy="1365872"/>
            </a:xfrm>
            <a:prstGeom prst="rect">
              <a:avLst/>
            </a:prstGeom>
          </p:spPr>
        </p:pic>
        <p:sp>
          <p:nvSpPr>
            <p:cNvPr id="10" name="Text Placeholder 4">
              <a:extLst>
                <a:ext uri="{FF2B5EF4-FFF2-40B4-BE49-F238E27FC236}">
                  <a16:creationId xmlns:a16="http://schemas.microsoft.com/office/drawing/2014/main" id="{AD6C625E-560A-4085-AD5C-D50FDF5A28A4}"/>
                </a:ext>
              </a:extLst>
            </p:cNvPr>
            <p:cNvSpPr txBox="1">
              <a:spLocks/>
            </p:cNvSpPr>
            <p:nvPr/>
          </p:nvSpPr>
          <p:spPr>
            <a:xfrm>
              <a:off x="47524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PaaS and serverless resources</a:t>
              </a:r>
            </a:p>
          </p:txBody>
        </p:sp>
      </p:grpSp>
      <p:grpSp>
        <p:nvGrpSpPr>
          <p:cNvPr id="23" name="Group 22">
            <a:extLst>
              <a:ext uri="{FF2B5EF4-FFF2-40B4-BE49-F238E27FC236}">
                <a16:creationId xmlns:a16="http://schemas.microsoft.com/office/drawing/2014/main" id="{2280BBD8-62FA-4A14-99BA-FDE05DE264CF}"/>
              </a:ext>
            </a:extLst>
          </p:cNvPr>
          <p:cNvGrpSpPr/>
          <p:nvPr/>
        </p:nvGrpSpPr>
        <p:grpSpPr>
          <a:xfrm>
            <a:off x="2887660" y="3457073"/>
            <a:ext cx="1602986" cy="2657798"/>
            <a:chOff x="2887660" y="3457073"/>
            <a:chExt cx="1602986" cy="2657798"/>
          </a:xfrm>
        </p:grpSpPr>
        <p:pic>
          <p:nvPicPr>
            <p:cNvPr id="9" name="Graphic 8">
              <a:extLst>
                <a:ext uri="{FF2B5EF4-FFF2-40B4-BE49-F238E27FC236}">
                  <a16:creationId xmlns:a16="http://schemas.microsoft.com/office/drawing/2014/main" id="{488725CF-C0AF-4D5B-B8FC-84E5A199F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217" y="3457073"/>
              <a:ext cx="1365872" cy="1365872"/>
            </a:xfrm>
            <a:prstGeom prst="rect">
              <a:avLst/>
            </a:prstGeom>
          </p:spPr>
        </p:pic>
        <p:sp>
          <p:nvSpPr>
            <p:cNvPr id="2" name="Text Placeholder 4">
              <a:extLst>
                <a:ext uri="{FF2B5EF4-FFF2-40B4-BE49-F238E27FC236}">
                  <a16:creationId xmlns:a16="http://schemas.microsoft.com/office/drawing/2014/main" id="{9A8380BB-E263-4CCB-B28D-50710E0F292D}"/>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Networks and config</a:t>
              </a:r>
            </a:p>
          </p:txBody>
        </p:sp>
      </p:grpSp>
      <p:grpSp>
        <p:nvGrpSpPr>
          <p:cNvPr id="21" name="Group 20">
            <a:extLst>
              <a:ext uri="{FF2B5EF4-FFF2-40B4-BE49-F238E27FC236}">
                <a16:creationId xmlns:a16="http://schemas.microsoft.com/office/drawing/2014/main" id="{63D60D4B-9CF9-4A1E-9AFC-2D09DF679219}"/>
              </a:ext>
            </a:extLst>
          </p:cNvPr>
          <p:cNvGrpSpPr/>
          <p:nvPr/>
        </p:nvGrpSpPr>
        <p:grpSpPr>
          <a:xfrm>
            <a:off x="7711014" y="3457809"/>
            <a:ext cx="1602986" cy="3087949"/>
            <a:chOff x="7711014" y="3457809"/>
            <a:chExt cx="1602986" cy="3087949"/>
          </a:xfrm>
        </p:grpSpPr>
        <p:pic>
          <p:nvPicPr>
            <p:cNvPr id="13" name="Graphic 12">
              <a:extLst>
                <a:ext uri="{FF2B5EF4-FFF2-40B4-BE49-F238E27FC236}">
                  <a16:creationId xmlns:a16="http://schemas.microsoft.com/office/drawing/2014/main" id="{1B873E98-D540-4836-996A-0E3D4E50E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9571" y="3457809"/>
              <a:ext cx="1364400" cy="1364400"/>
            </a:xfrm>
            <a:prstGeom prst="rect">
              <a:avLst/>
            </a:prstGeom>
          </p:spPr>
        </p:pic>
        <p:sp>
          <p:nvSpPr>
            <p:cNvPr id="17" name="Text Placeholder 4">
              <a:extLst>
                <a:ext uri="{FF2B5EF4-FFF2-40B4-BE49-F238E27FC236}">
                  <a16:creationId xmlns:a16="http://schemas.microsoft.com/office/drawing/2014/main" id="{2230C17E-41D0-4BC1-BAE5-42857A30BDAF}"/>
                </a:ext>
              </a:extLst>
            </p:cNvPr>
            <p:cNvSpPr txBox="1">
              <a:spLocks/>
            </p:cNvSpPr>
            <p:nvPr/>
          </p:nvSpPr>
          <p:spPr>
            <a:xfrm>
              <a:off x="7711014" y="4822209"/>
              <a:ext cx="1602986"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Databases and database objects</a:t>
              </a:r>
            </a:p>
          </p:txBody>
        </p:sp>
      </p:grpSp>
      <p:grpSp>
        <p:nvGrpSpPr>
          <p:cNvPr id="20" name="Group 19">
            <a:extLst>
              <a:ext uri="{FF2B5EF4-FFF2-40B4-BE49-F238E27FC236}">
                <a16:creationId xmlns:a16="http://schemas.microsoft.com/office/drawing/2014/main" id="{D2B8D785-3F01-4324-BC1D-9AE649F16603}"/>
              </a:ext>
            </a:extLst>
          </p:cNvPr>
          <p:cNvGrpSpPr/>
          <p:nvPr/>
        </p:nvGrpSpPr>
        <p:grpSpPr>
          <a:xfrm>
            <a:off x="10113767" y="3457809"/>
            <a:ext cx="1602986" cy="2657062"/>
            <a:chOff x="10113767" y="3457809"/>
            <a:chExt cx="1602986" cy="2657062"/>
          </a:xfrm>
        </p:grpSpPr>
        <p:pic>
          <p:nvPicPr>
            <p:cNvPr id="3" name="Graphic 2">
              <a:extLst>
                <a:ext uri="{FF2B5EF4-FFF2-40B4-BE49-F238E27FC236}">
                  <a16:creationId xmlns:a16="http://schemas.microsoft.com/office/drawing/2014/main" id="{9DACC848-2DF3-45EE-82C1-EA2164AEA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0510" y="3457809"/>
              <a:ext cx="1364400" cy="1364400"/>
            </a:xfrm>
            <a:prstGeom prst="rect">
              <a:avLst/>
            </a:prstGeom>
          </p:spPr>
        </p:pic>
        <p:sp>
          <p:nvSpPr>
            <p:cNvPr id="19" name="Text Placeholder 4">
              <a:extLst>
                <a:ext uri="{FF2B5EF4-FFF2-40B4-BE49-F238E27FC236}">
                  <a16:creationId xmlns:a16="http://schemas.microsoft.com/office/drawing/2014/main" id="{786E70E8-BFC2-4FF4-9021-301B2D3FC55D}"/>
                </a:ext>
              </a:extLst>
            </p:cNvPr>
            <p:cNvSpPr txBox="1">
              <a:spLocks/>
            </p:cNvSpPr>
            <p:nvPr/>
          </p:nvSpPr>
          <p:spPr>
            <a:xfrm>
              <a:off x="1011376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resource config</a:t>
              </a:r>
            </a:p>
          </p:txBody>
        </p:sp>
      </p:grpSp>
      <p:sp>
        <p:nvSpPr>
          <p:cNvPr id="14" name="Text Placeholder 4">
            <a:extLst>
              <a:ext uri="{FF2B5EF4-FFF2-40B4-BE49-F238E27FC236}">
                <a16:creationId xmlns:a16="http://schemas.microsoft.com/office/drawing/2014/main" id="{B3E61047-5B72-4228-84D2-0C58EE8035AD}"/>
              </a:ext>
            </a:extLst>
          </p:cNvPr>
          <p:cNvSpPr txBox="1">
            <a:spLocks/>
          </p:cNvSpPr>
          <p:nvPr/>
        </p:nvSpPr>
        <p:spPr>
          <a:xfrm>
            <a:off x="586390" y="2468499"/>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‘Infrastructure’ doesn’t just mean IaaS.</a:t>
            </a:r>
          </a:p>
        </p:txBody>
      </p:sp>
      <p:grpSp>
        <p:nvGrpSpPr>
          <p:cNvPr id="27" name="Group 26">
            <a:extLst>
              <a:ext uri="{FF2B5EF4-FFF2-40B4-BE49-F238E27FC236}">
                <a16:creationId xmlns:a16="http://schemas.microsoft.com/office/drawing/2014/main" id="{5464B770-DCE7-4A7A-B77E-AE9E437D4026}"/>
              </a:ext>
            </a:extLst>
          </p:cNvPr>
          <p:cNvGrpSpPr/>
          <p:nvPr/>
        </p:nvGrpSpPr>
        <p:grpSpPr>
          <a:xfrm>
            <a:off x="5417156" y="3493310"/>
            <a:ext cx="1602986" cy="2657798"/>
            <a:chOff x="2887660" y="3457073"/>
            <a:chExt cx="1602986" cy="2657798"/>
          </a:xfrm>
        </p:grpSpPr>
        <p:pic>
          <p:nvPicPr>
            <p:cNvPr id="28" name="Graphic 27">
              <a:extLst>
                <a:ext uri="{FF2B5EF4-FFF2-40B4-BE49-F238E27FC236}">
                  <a16:creationId xmlns:a16="http://schemas.microsoft.com/office/drawing/2014/main" id="{1E6961D3-EAFC-423C-8326-36629F02A6B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006217" y="3457073"/>
              <a:ext cx="1365872" cy="1365872"/>
            </a:xfrm>
            <a:prstGeom prst="rect">
              <a:avLst/>
            </a:prstGeom>
          </p:spPr>
        </p:pic>
        <p:sp>
          <p:nvSpPr>
            <p:cNvPr id="29" name="Text Placeholder 4">
              <a:extLst>
                <a:ext uri="{FF2B5EF4-FFF2-40B4-BE49-F238E27FC236}">
                  <a16:creationId xmlns:a16="http://schemas.microsoft.com/office/drawing/2014/main" id="{B9B185E3-970A-435B-B044-B5D3389CBAAC}"/>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control policies</a:t>
              </a:r>
            </a:p>
          </p:txBody>
        </p:sp>
      </p:grpSp>
    </p:spTree>
    <p:extLst>
      <p:ext uri="{BB962C8B-B14F-4D97-AF65-F5344CB8AC3E}">
        <p14:creationId xmlns:p14="http://schemas.microsoft.com/office/powerpoint/2010/main" val="421648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271557" y="1787814"/>
            <a:ext cx="8582993" cy="4567404"/>
          </a:xfrm>
        </p:spPr>
        <p:txBody>
          <a:bodyPr/>
          <a:lstStyle/>
          <a:p>
            <a:r>
              <a:rPr lang="en-US" sz="3200" dirty="0">
                <a:solidFill>
                  <a:schemeClr val="bg1">
                    <a:lumMod val="50000"/>
                  </a:schemeClr>
                </a:solidFill>
              </a:rPr>
              <a:t>A new declarative domain-specific language (DSL) for deploying Azure resources</a:t>
            </a:r>
          </a:p>
          <a:p>
            <a:r>
              <a:rPr lang="en-US" sz="3200" dirty="0">
                <a:solidFill>
                  <a:schemeClr val="bg1">
                    <a:lumMod val="50000"/>
                  </a:schemeClr>
                </a:solidFill>
              </a:rPr>
              <a:t>Bicep syntax reduces complexity and improves developer experience over JSON</a:t>
            </a:r>
          </a:p>
          <a:p>
            <a:r>
              <a:rPr lang="en-US" sz="3200" dirty="0">
                <a:solidFill>
                  <a:schemeClr val="bg1">
                    <a:lumMod val="50000"/>
                  </a:schemeClr>
                </a:solidFill>
              </a:rPr>
              <a:t>Bicep files ARE considered ARM Templates!</a:t>
            </a:r>
          </a:p>
          <a:p>
            <a:r>
              <a:rPr lang="en-US" sz="3200" dirty="0">
                <a:solidFill>
                  <a:schemeClr val="bg1">
                    <a:lumMod val="50000"/>
                  </a:schemeClr>
                </a:solidFill>
              </a:rPr>
              <a:t>Bicep is a “</a:t>
            </a:r>
            <a:r>
              <a:rPr lang="en-US" sz="3200" dirty="0" err="1">
                <a:solidFill>
                  <a:schemeClr val="bg1">
                    <a:lumMod val="50000"/>
                  </a:schemeClr>
                </a:solidFill>
              </a:rPr>
              <a:t>transpiled</a:t>
            </a:r>
            <a:r>
              <a:rPr lang="en-US" sz="3200" dirty="0">
                <a:solidFill>
                  <a:schemeClr val="bg1">
                    <a:lumMod val="50000"/>
                  </a:schemeClr>
                </a:solidFill>
              </a:rPr>
              <a:t>” language</a:t>
            </a:r>
          </a:p>
          <a:p>
            <a:r>
              <a:rPr lang="en-US" sz="3200" dirty="0">
                <a:solidFill>
                  <a:schemeClr val="bg1">
                    <a:lumMod val="50000"/>
                  </a:schemeClr>
                </a:solidFill>
              </a:rPr>
              <a:t>During deployment, Bicep files are “</a:t>
            </a:r>
            <a:r>
              <a:rPr lang="en-US" sz="3200" dirty="0" err="1">
                <a:solidFill>
                  <a:schemeClr val="bg1">
                    <a:lumMod val="50000"/>
                  </a:schemeClr>
                </a:solidFill>
              </a:rPr>
              <a:t>transpiled</a:t>
            </a:r>
            <a:r>
              <a:rPr lang="en-US" sz="3200" dirty="0">
                <a:solidFill>
                  <a:schemeClr val="bg1">
                    <a:lumMod val="50000"/>
                  </a:schemeClr>
                </a:solidFill>
              </a:rPr>
              <a:t>” (or converted) into ARM Templates with JSON as an intermediate language (IL)</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What is Bicep?</a:t>
            </a:r>
            <a:br>
              <a:rPr lang="en-US" sz="5400" dirty="0">
                <a:solidFill>
                  <a:schemeClr val="bg1">
                    <a:lumMod val="50000"/>
                  </a:schemeClr>
                </a:solidFill>
              </a:rPr>
            </a:br>
            <a:r>
              <a:rPr lang="en-US" sz="3200" dirty="0">
                <a:solidFill>
                  <a:srgbClr val="0070C0"/>
                </a:solidFill>
              </a:rPr>
              <a:t>For all the current ARM Template gurus</a:t>
            </a:r>
            <a:endParaRPr lang="en-US" sz="5400" dirty="0">
              <a:solidFill>
                <a:srgbClr val="0070C0"/>
              </a:solidFill>
            </a:endParaRPr>
          </a:p>
        </p:txBody>
      </p:sp>
      <p:pic>
        <p:nvPicPr>
          <p:cNvPr id="5" name="Picture 4" descr="Bicep Icon">
            <a:extLst>
              <a:ext uri="{FF2B5EF4-FFF2-40B4-BE49-F238E27FC236}">
                <a16:creationId xmlns:a16="http://schemas.microsoft.com/office/drawing/2014/main" id="{139FD1FE-9157-45CE-84D8-BA234F318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893" y="1563935"/>
            <a:ext cx="2858151" cy="2940720"/>
          </a:xfrm>
          <a:prstGeom prst="rect">
            <a:avLst/>
          </a:prstGeom>
        </p:spPr>
      </p:pic>
    </p:spTree>
    <p:extLst>
      <p:ext uri="{BB962C8B-B14F-4D97-AF65-F5344CB8AC3E}">
        <p14:creationId xmlns:p14="http://schemas.microsoft.com/office/powerpoint/2010/main" val="3897427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How Bicep Works</a:t>
            </a:r>
            <a:br>
              <a:rPr lang="en-US" sz="5400" dirty="0">
                <a:solidFill>
                  <a:schemeClr val="bg1">
                    <a:lumMod val="50000"/>
                  </a:schemeClr>
                </a:solidFill>
              </a:rPr>
            </a:br>
            <a:r>
              <a:rPr lang="en-US" sz="3200" dirty="0">
                <a:solidFill>
                  <a:srgbClr val="0070C0"/>
                </a:solidFill>
              </a:rPr>
              <a:t>Under the covers</a:t>
            </a:r>
            <a:endParaRPr lang="en-US" sz="5400" dirty="0">
              <a:solidFill>
                <a:srgbClr val="0070C0"/>
              </a:solidFill>
            </a:endParaRPr>
          </a:p>
        </p:txBody>
      </p:sp>
      <p:sp>
        <p:nvSpPr>
          <p:cNvPr id="9" name="Rectangle 8">
            <a:extLst>
              <a:ext uri="{FF2B5EF4-FFF2-40B4-BE49-F238E27FC236}">
                <a16:creationId xmlns:a16="http://schemas.microsoft.com/office/drawing/2014/main" id="{9452C00A-A0C2-468E-969E-AEC3C90875BB}"/>
              </a:ext>
            </a:extLst>
          </p:cNvPr>
          <p:cNvSpPr/>
          <p:nvPr/>
        </p:nvSpPr>
        <p:spPr bwMode="auto">
          <a:xfrm>
            <a:off x="266921" y="4525951"/>
            <a:ext cx="11658160" cy="67757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Resource Manager</a:t>
            </a:r>
          </a:p>
        </p:txBody>
      </p:sp>
      <p:sp>
        <p:nvSpPr>
          <p:cNvPr id="10" name="Rectangle 9">
            <a:extLst>
              <a:ext uri="{FF2B5EF4-FFF2-40B4-BE49-F238E27FC236}">
                <a16:creationId xmlns:a16="http://schemas.microsoft.com/office/drawing/2014/main" id="{26F65179-567F-4BE6-A5EA-314A7F81802F}"/>
              </a:ext>
            </a:extLst>
          </p:cNvPr>
          <p:cNvSpPr/>
          <p:nvPr/>
        </p:nvSpPr>
        <p:spPr bwMode="auto">
          <a:xfrm>
            <a:off x="26924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FD5A3821-ACD7-41E4-B714-9154C615C27C}"/>
              </a:ext>
            </a:extLst>
          </p:cNvPr>
          <p:cNvSpPr/>
          <p:nvPr/>
        </p:nvSpPr>
        <p:spPr bwMode="auto">
          <a:xfrm>
            <a:off x="2845165"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IaaS</a:t>
            </a:r>
          </a:p>
        </p:txBody>
      </p:sp>
      <p:sp>
        <p:nvSpPr>
          <p:cNvPr id="12" name="Rectangle 11">
            <a:extLst>
              <a:ext uri="{FF2B5EF4-FFF2-40B4-BE49-F238E27FC236}">
                <a16:creationId xmlns:a16="http://schemas.microsoft.com/office/drawing/2014/main" id="{A79C8F58-F6A7-4B41-AC93-844B5DBAA24A}"/>
              </a:ext>
            </a:extLst>
          </p:cNvPr>
          <p:cNvSpPr/>
          <p:nvPr/>
        </p:nvSpPr>
        <p:spPr bwMode="auto">
          <a:xfrm>
            <a:off x="542109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PaaS</a:t>
            </a:r>
          </a:p>
        </p:txBody>
      </p:sp>
      <p:sp>
        <p:nvSpPr>
          <p:cNvPr id="13" name="Rectangle 12">
            <a:extLst>
              <a:ext uri="{FF2B5EF4-FFF2-40B4-BE49-F238E27FC236}">
                <a16:creationId xmlns:a16="http://schemas.microsoft.com/office/drawing/2014/main" id="{A2814A04-F66A-48F4-96EA-32D83269A73C}"/>
              </a:ext>
            </a:extLst>
          </p:cNvPr>
          <p:cNvSpPr/>
          <p:nvPr/>
        </p:nvSpPr>
        <p:spPr bwMode="auto">
          <a:xfrm>
            <a:off x="792480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a:t>
            </a:r>
          </a:p>
        </p:txBody>
      </p:sp>
      <p:sp>
        <p:nvSpPr>
          <p:cNvPr id="14" name="Rectangle 13">
            <a:extLst>
              <a:ext uri="{FF2B5EF4-FFF2-40B4-BE49-F238E27FC236}">
                <a16:creationId xmlns:a16="http://schemas.microsoft.com/office/drawing/2014/main" id="{5570976B-0982-440C-B74F-DDBA4055D310}"/>
              </a:ext>
            </a:extLst>
          </p:cNvPr>
          <p:cNvSpPr/>
          <p:nvPr/>
        </p:nvSpPr>
        <p:spPr bwMode="auto">
          <a:xfrm>
            <a:off x="10303994"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More!</a:t>
            </a:r>
          </a:p>
        </p:txBody>
      </p:sp>
      <p:sp>
        <p:nvSpPr>
          <p:cNvPr id="15" name="Rectangle 14">
            <a:extLst>
              <a:ext uri="{FF2B5EF4-FFF2-40B4-BE49-F238E27FC236}">
                <a16:creationId xmlns:a16="http://schemas.microsoft.com/office/drawing/2014/main" id="{3FF62C9E-FEAA-4320-8B53-71CDCA9CCDC2}"/>
              </a:ext>
            </a:extLst>
          </p:cNvPr>
          <p:cNvSpPr/>
          <p:nvPr/>
        </p:nvSpPr>
        <p:spPr bwMode="auto">
          <a:xfrm>
            <a:off x="2454461" y="3090211"/>
            <a:ext cx="7552023" cy="677577"/>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exampleTemplate.json</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B60CD385-B5B9-46BA-9157-BC12885F1BA6}"/>
              </a:ext>
            </a:extLst>
          </p:cNvPr>
          <p:cNvSpPr/>
          <p:nvPr/>
        </p:nvSpPr>
        <p:spPr bwMode="auto">
          <a:xfrm>
            <a:off x="2454461" y="1662694"/>
            <a:ext cx="7552023" cy="67757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exampleTempate.bicep</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Arrow: Down 16">
            <a:extLst>
              <a:ext uri="{FF2B5EF4-FFF2-40B4-BE49-F238E27FC236}">
                <a16:creationId xmlns:a16="http://schemas.microsoft.com/office/drawing/2014/main" id="{D857E3E2-6FDA-4830-982C-677D416CF9FD}"/>
              </a:ext>
            </a:extLst>
          </p:cNvPr>
          <p:cNvSpPr/>
          <p:nvPr/>
        </p:nvSpPr>
        <p:spPr bwMode="auto">
          <a:xfrm>
            <a:off x="5914708" y="2414279"/>
            <a:ext cx="631528" cy="552587"/>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Arrow: Down 17">
            <a:extLst>
              <a:ext uri="{FF2B5EF4-FFF2-40B4-BE49-F238E27FC236}">
                <a16:creationId xmlns:a16="http://schemas.microsoft.com/office/drawing/2014/main" id="{AE271138-C19A-4DE7-B393-99924A35B94D}"/>
              </a:ext>
            </a:extLst>
          </p:cNvPr>
          <p:cNvSpPr/>
          <p:nvPr/>
        </p:nvSpPr>
        <p:spPr bwMode="auto">
          <a:xfrm>
            <a:off x="5914708" y="3866464"/>
            <a:ext cx="631528" cy="552587"/>
          </a:xfrm>
          <a:prstGeom prst="downArrow">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Arrow: Down 18">
            <a:extLst>
              <a:ext uri="{FF2B5EF4-FFF2-40B4-BE49-F238E27FC236}">
                <a16:creationId xmlns:a16="http://schemas.microsoft.com/office/drawing/2014/main" id="{BB6AA337-5859-40B5-A00B-996E649C8782}"/>
              </a:ext>
            </a:extLst>
          </p:cNvPr>
          <p:cNvSpPr/>
          <p:nvPr/>
        </p:nvSpPr>
        <p:spPr bwMode="auto">
          <a:xfrm>
            <a:off x="762859" y="5310428"/>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Arrow: Down 19">
            <a:extLst>
              <a:ext uri="{FF2B5EF4-FFF2-40B4-BE49-F238E27FC236}">
                <a16:creationId xmlns:a16="http://schemas.microsoft.com/office/drawing/2014/main" id="{1BB6709B-B698-4E40-8154-D9388DB4D22B}"/>
              </a:ext>
            </a:extLst>
          </p:cNvPr>
          <p:cNvSpPr/>
          <p:nvPr/>
        </p:nvSpPr>
        <p:spPr bwMode="auto">
          <a:xfrm>
            <a:off x="3338784" y="5302204"/>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Arrow: Down 20">
            <a:extLst>
              <a:ext uri="{FF2B5EF4-FFF2-40B4-BE49-F238E27FC236}">
                <a16:creationId xmlns:a16="http://schemas.microsoft.com/office/drawing/2014/main" id="{7802AFDF-169C-4FBC-AF61-341B870CF775}"/>
              </a:ext>
            </a:extLst>
          </p:cNvPr>
          <p:cNvSpPr/>
          <p:nvPr/>
        </p:nvSpPr>
        <p:spPr bwMode="auto">
          <a:xfrm>
            <a:off x="5914708" y="5302203"/>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Arrow: Down 21">
            <a:extLst>
              <a:ext uri="{FF2B5EF4-FFF2-40B4-BE49-F238E27FC236}">
                <a16:creationId xmlns:a16="http://schemas.microsoft.com/office/drawing/2014/main" id="{2F88DE4C-43A5-4300-A4BD-4A2899E01966}"/>
              </a:ext>
            </a:extLst>
          </p:cNvPr>
          <p:cNvSpPr/>
          <p:nvPr/>
        </p:nvSpPr>
        <p:spPr bwMode="auto">
          <a:xfrm>
            <a:off x="8418419" y="5302202"/>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Arrow: Down 22">
            <a:extLst>
              <a:ext uri="{FF2B5EF4-FFF2-40B4-BE49-F238E27FC236}">
                <a16:creationId xmlns:a16="http://schemas.microsoft.com/office/drawing/2014/main" id="{5DD6BB3C-E55F-4BF0-93E6-51E790971F20}"/>
              </a:ext>
            </a:extLst>
          </p:cNvPr>
          <p:cNvSpPr/>
          <p:nvPr/>
        </p:nvSpPr>
        <p:spPr bwMode="auto">
          <a:xfrm>
            <a:off x="10797613" y="5302201"/>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90444C55-63D3-4A31-886C-0D2E9AF60311}"/>
              </a:ext>
            </a:extLst>
          </p:cNvPr>
          <p:cNvSpPr/>
          <p:nvPr/>
        </p:nvSpPr>
        <p:spPr bwMode="auto">
          <a:xfrm>
            <a:off x="6749634" y="2443059"/>
            <a:ext cx="5153695"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az</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bicep build –f </a:t>
            </a:r>
            <a:r>
              <a:rPr kumimoji="0" lang="en-US" sz="1600" b="0" i="0" u="none" strike="noStrike" kern="1200" cap="none" spc="0" normalizeH="0" baseline="0" noProof="0" dirty="0" err="1">
                <a:ln>
                  <a:noFill/>
                </a:ln>
                <a:solidFill>
                  <a:srgbClr val="FFFF00"/>
                </a:solidFill>
                <a:effectLst/>
                <a:uLnTx/>
                <a:uFillTx/>
                <a:latin typeface="Consolas" panose="020B0609020204030204" pitchFamily="49" charset="0"/>
                <a:ea typeface="Segoe UI" pitchFamily="34" charset="0"/>
                <a:cs typeface="Segoe UI" pitchFamily="34" charset="0"/>
              </a:rPr>
              <a:t>exampleTemplate.bicep</a:t>
            </a:r>
            <a:endParaRPr kumimoji="0" lang="en-US" sz="1600" b="0" i="0" u="none" strike="noStrike" kern="1200" cap="none" spc="0" normalizeH="0" baseline="0" noProof="0" dirty="0">
              <a:ln>
                <a:noFill/>
              </a:ln>
              <a:solidFill>
                <a:srgbClr val="FFFF00"/>
              </a:solidFill>
              <a:effectLst/>
              <a:uLnTx/>
              <a:uFillTx/>
              <a:latin typeface="Consolas" panose="020B0609020204030204" pitchFamily="49"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53862C87-CF2C-4881-A16F-8A152AF5EDA3}"/>
              </a:ext>
            </a:extLst>
          </p:cNvPr>
          <p:cNvSpPr/>
          <p:nvPr/>
        </p:nvSpPr>
        <p:spPr bwMode="auto">
          <a:xfrm>
            <a:off x="6749634" y="3862353"/>
            <a:ext cx="5402898"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az</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deployment group create –f </a:t>
            </a:r>
            <a:r>
              <a:rPr kumimoji="0" lang="en-US" sz="1400" b="0" i="0" u="none" strike="noStrike" kern="1200" cap="none" spc="0" normalizeH="0" baseline="0" noProof="0" dirty="0" err="1">
                <a:ln>
                  <a:noFill/>
                </a:ln>
                <a:solidFill>
                  <a:srgbClr val="FFFF00"/>
                </a:solidFill>
                <a:effectLst/>
                <a:uLnTx/>
                <a:uFillTx/>
                <a:latin typeface="Consolas" panose="020B0609020204030204" pitchFamily="49" charset="0"/>
                <a:ea typeface="Segoe UI" pitchFamily="34" charset="0"/>
                <a:cs typeface="Segoe UI" pitchFamily="34" charset="0"/>
              </a:rPr>
              <a:t>exampleTemplate.json</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p>
        </p:txBody>
      </p:sp>
      <p:sp>
        <p:nvSpPr>
          <p:cNvPr id="26" name="TextBox 25">
            <a:extLst>
              <a:ext uri="{FF2B5EF4-FFF2-40B4-BE49-F238E27FC236}">
                <a16:creationId xmlns:a16="http://schemas.microsoft.com/office/drawing/2014/main" id="{0F1885EB-9E62-42A6-A05E-8F54214C65B9}"/>
              </a:ext>
            </a:extLst>
          </p:cNvPr>
          <p:cNvSpPr txBox="1"/>
          <p:nvPr/>
        </p:nvSpPr>
        <p:spPr>
          <a:xfrm>
            <a:off x="716810" y="2376640"/>
            <a:ext cx="438004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lumMod val="50000"/>
                  </a:srgbClr>
                </a:solidFill>
                <a:effectLst/>
                <a:uLnTx/>
                <a:uFillTx/>
                <a:latin typeface="Segoe UI Semilight"/>
                <a:ea typeface="+mn-ea"/>
                <a:cs typeface="+mn-cs"/>
              </a:rPr>
              <a:t>Compile ARM Bicep Language</a:t>
            </a:r>
          </a:p>
        </p:txBody>
      </p:sp>
      <p:sp>
        <p:nvSpPr>
          <p:cNvPr id="27" name="TextBox 26">
            <a:extLst>
              <a:ext uri="{FF2B5EF4-FFF2-40B4-BE49-F238E27FC236}">
                <a16:creationId xmlns:a16="http://schemas.microsoft.com/office/drawing/2014/main" id="{105C44D1-BCB5-4B2E-AA43-F3FCBF6A7D73}"/>
              </a:ext>
            </a:extLst>
          </p:cNvPr>
          <p:cNvSpPr txBox="1"/>
          <p:nvPr/>
        </p:nvSpPr>
        <p:spPr>
          <a:xfrm>
            <a:off x="762859" y="3824714"/>
            <a:ext cx="422134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lumMod val="50000"/>
                  </a:srgbClr>
                </a:solidFill>
                <a:effectLst/>
                <a:uLnTx/>
                <a:uFillTx/>
                <a:latin typeface="Segoe UI Semilight"/>
                <a:ea typeface="+mn-ea"/>
                <a:cs typeface="+mn-cs"/>
              </a:rPr>
              <a:t>Deploy ARM JSON Language</a:t>
            </a:r>
          </a:p>
        </p:txBody>
      </p:sp>
    </p:spTree>
    <p:extLst>
      <p:ext uri="{BB962C8B-B14F-4D97-AF65-F5344CB8AC3E}">
        <p14:creationId xmlns:p14="http://schemas.microsoft.com/office/powerpoint/2010/main" val="3900577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5BB3D-5835-4BBF-B22D-0F91C1BC5704}"/>
              </a:ext>
            </a:extLst>
          </p:cNvPr>
          <p:cNvSpPr/>
          <p:nvPr/>
        </p:nvSpPr>
        <p:spPr bwMode="auto">
          <a:xfrm>
            <a:off x="448894" y="1917627"/>
            <a:ext cx="9551324" cy="4686954"/>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itle 3"/>
          <p:cNvSpPr>
            <a:spLocks noGrp="1"/>
          </p:cNvSpPr>
          <p:nvPr>
            <p:ph type="title"/>
          </p:nvPr>
        </p:nvSpPr>
        <p:spPr>
          <a:xfrm>
            <a:off x="268080" y="352213"/>
            <a:ext cx="11655840" cy="899665"/>
          </a:xfrm>
        </p:spPr>
        <p:txBody>
          <a:bodyPr/>
          <a:lstStyle/>
          <a:p>
            <a:r>
              <a:rPr lang="en-US" dirty="0">
                <a:solidFill>
                  <a:schemeClr val="bg1">
                    <a:lumMod val="50000"/>
                  </a:schemeClr>
                </a:solidFill>
              </a:rPr>
              <a:t>Bicep Template</a:t>
            </a:r>
            <a:br>
              <a:rPr lang="en-US" dirty="0"/>
            </a:br>
            <a:r>
              <a:rPr lang="en-US" sz="3200" dirty="0">
                <a:solidFill>
                  <a:srgbClr val="0070C0"/>
                </a:solidFill>
              </a:rPr>
              <a:t>Parameters - Examples</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rotWithShape="1">
          <a:blip r:embed="rId3"/>
          <a:srcRect r="2340"/>
          <a:stretch/>
        </p:blipFill>
        <p:spPr>
          <a:xfrm>
            <a:off x="591575" y="3133897"/>
            <a:ext cx="9280576" cy="3363849"/>
          </a:xfrm>
          <a:prstGeom prst="rect">
            <a:avLst/>
          </a:prstGeom>
        </p:spPr>
      </p:pic>
      <p:pic>
        <p:nvPicPr>
          <p:cNvPr id="8" name="Picture 7">
            <a:extLst>
              <a:ext uri="{FF2B5EF4-FFF2-40B4-BE49-F238E27FC236}">
                <a16:creationId xmlns:a16="http://schemas.microsoft.com/office/drawing/2014/main" id="{12D4F30E-EFF8-6378-20B6-5FA84A8C67CF}"/>
              </a:ext>
            </a:extLst>
          </p:cNvPr>
          <p:cNvPicPr>
            <a:picLocks noChangeAspect="1"/>
          </p:cNvPicPr>
          <p:nvPr/>
        </p:nvPicPr>
        <p:blipFill rotWithShape="1">
          <a:blip r:embed="rId4"/>
          <a:srcRect l="1811" t="4227"/>
          <a:stretch/>
        </p:blipFill>
        <p:spPr>
          <a:xfrm>
            <a:off x="591575" y="2067457"/>
            <a:ext cx="5659602" cy="910572"/>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F169F-F63B-40B3-8350-A44280B9E570}"/>
              </a:ext>
            </a:extLst>
          </p:cNvPr>
          <p:cNvSpPr/>
          <p:nvPr/>
        </p:nvSpPr>
        <p:spPr bwMode="auto">
          <a:xfrm>
            <a:off x="6182064" y="947646"/>
            <a:ext cx="5863086" cy="5760720"/>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itle 3"/>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Resources</a:t>
            </a:r>
          </a:p>
        </p:txBody>
      </p:sp>
      <p:pic>
        <p:nvPicPr>
          <p:cNvPr id="5" name="Picture 4">
            <a:extLst>
              <a:ext uri="{FF2B5EF4-FFF2-40B4-BE49-F238E27FC236}">
                <a16:creationId xmlns:a16="http://schemas.microsoft.com/office/drawing/2014/main" id="{0EA954B9-03E2-3DC4-7236-BD08396DCABA}"/>
              </a:ext>
            </a:extLst>
          </p:cNvPr>
          <p:cNvPicPr>
            <a:picLocks noChangeAspect="1"/>
          </p:cNvPicPr>
          <p:nvPr/>
        </p:nvPicPr>
        <p:blipFill>
          <a:blip r:embed="rId3"/>
          <a:stretch>
            <a:fillRect/>
          </a:stretch>
        </p:blipFill>
        <p:spPr>
          <a:xfrm>
            <a:off x="6325994" y="1039542"/>
            <a:ext cx="5567942" cy="5552446"/>
          </a:xfrm>
          <a:prstGeom prst="rect">
            <a:avLst/>
          </a:prstGeom>
        </p:spPr>
      </p:pic>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Azure Monitoring</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p:txBody>
          <a:bodyPr>
            <a:normAutofit fontScale="90000"/>
          </a:bodyPr>
          <a:lstStyle/>
          <a:p>
            <a:r>
              <a:rPr lang="en-US" sz="6000" dirty="0">
                <a:latin typeface="Segoe UI"/>
                <a:cs typeface="Segoe UI"/>
              </a:rPr>
              <a:t>Authoring experience:</a:t>
            </a:r>
            <a:endParaRPr lang="en-US" dirty="0"/>
          </a:p>
        </p:txBody>
      </p:sp>
      <p:sp>
        <p:nvSpPr>
          <p:cNvPr id="4" name="Text Placeholder 3">
            <a:extLst>
              <a:ext uri="{FF2B5EF4-FFF2-40B4-BE49-F238E27FC236}">
                <a16:creationId xmlns:a16="http://schemas.microsoft.com/office/drawing/2014/main" id="{91051B93-082E-F159-F4B6-DDC0E3942FE4}"/>
              </a:ext>
            </a:extLst>
          </p:cNvPr>
          <p:cNvSpPr>
            <a:spLocks noGrp="1"/>
          </p:cNvSpPr>
          <p:nvPr>
            <p:ph type="body" sz="quarter" idx="13"/>
          </p:nvPr>
        </p:nvSpPr>
        <p:spPr/>
        <p:txBody>
          <a:bodyPr vert="horz" lIns="91440" tIns="45720" rIns="91440" bIns="45720" rtlCol="0" anchor="t">
            <a:normAutofit/>
          </a:bodyPr>
          <a:lstStyle/>
          <a:p>
            <a:r>
              <a:rPr lang="en-US" dirty="0">
                <a:latin typeface="Segoe UI"/>
                <a:cs typeface="Segoe UI"/>
              </a:rPr>
              <a:t>VS Code</a:t>
            </a:r>
            <a:endParaRPr lang="en-US" dirty="0"/>
          </a:p>
        </p:txBody>
      </p:sp>
      <p:sp>
        <p:nvSpPr>
          <p:cNvPr id="6" name="TextBox 5">
            <a:extLst>
              <a:ext uri="{FF2B5EF4-FFF2-40B4-BE49-F238E27FC236}">
                <a16:creationId xmlns:a16="http://schemas.microsoft.com/office/drawing/2014/main" id="{48FBF3B1-E463-A4C7-C062-BD33EE168912}"/>
              </a:ext>
            </a:extLst>
          </p:cNvPr>
          <p:cNvSpPr txBox="1"/>
          <p:nvPr/>
        </p:nvSpPr>
        <p:spPr>
          <a:xfrm>
            <a:off x="556847" y="1461197"/>
            <a:ext cx="108823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When you use the </a:t>
            </a:r>
            <a:r>
              <a:rPr lang="en-GB" dirty="0">
                <a:cs typeface="Calibri"/>
                <a:hlinkClick r:id="rId3"/>
              </a:rPr>
              <a:t>Bicep Extension for VS Code</a:t>
            </a:r>
            <a:r>
              <a:rPr lang="en-GB" dirty="0">
                <a:cs typeface="Calibri"/>
              </a:rPr>
              <a:t> to create your Bicep files, you get a first-class authoring experience. The editor provides rich type-safety, </a:t>
            </a:r>
            <a:r>
              <a:rPr lang="en-GB" dirty="0" err="1">
                <a:cs typeface="Calibri"/>
              </a:rPr>
              <a:t>intellisense</a:t>
            </a:r>
            <a:r>
              <a:rPr lang="en-GB" dirty="0">
                <a:cs typeface="Calibri"/>
              </a:rPr>
              <a:t>, and syntax validation.</a:t>
            </a:r>
            <a:endParaRPr lang="en-US" dirty="0"/>
          </a:p>
        </p:txBody>
      </p:sp>
      <p:pic>
        <p:nvPicPr>
          <p:cNvPr id="9" name="Picture 9" descr="Text&#10;&#10;Description automatically generated">
            <a:extLst>
              <a:ext uri="{FF2B5EF4-FFF2-40B4-BE49-F238E27FC236}">
                <a16:creationId xmlns:a16="http://schemas.microsoft.com/office/drawing/2014/main" id="{FC533F90-CF19-26EE-DAA2-72965725F523}"/>
              </a:ext>
            </a:extLst>
          </p:cNvPr>
          <p:cNvPicPr>
            <a:picLocks noGrp="1" noChangeAspect="1"/>
          </p:cNvPicPr>
          <p:nvPr>
            <p:ph idx="1"/>
          </p:nvPr>
        </p:nvPicPr>
        <p:blipFill>
          <a:blip r:embed="rId4"/>
          <a:stretch>
            <a:fillRect/>
          </a:stretch>
        </p:blipFill>
        <p:spPr>
          <a:xfrm>
            <a:off x="495173" y="2112612"/>
            <a:ext cx="7604719" cy="4566909"/>
          </a:xfrm>
        </p:spPr>
      </p:pic>
    </p:spTree>
    <p:extLst>
      <p:ext uri="{BB962C8B-B14F-4D97-AF65-F5344CB8AC3E}">
        <p14:creationId xmlns:p14="http://schemas.microsoft.com/office/powerpoint/2010/main" val="257216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3B06C-1C8B-41BD-96F3-65239C303737}"/>
              </a:ext>
            </a:extLst>
          </p:cNvPr>
          <p:cNvSpPr/>
          <p:nvPr/>
        </p:nvSpPr>
        <p:spPr bwMode="auto">
          <a:xfrm>
            <a:off x="303497" y="2390653"/>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PowerShell</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solidFill>
                  <a:schemeClr val="tx2">
                    <a:lumMod val="10000"/>
                  </a:schemeClr>
                </a:solidFill>
              </a:rPr>
            </a:br>
            <a:r>
              <a:rPr lang="en-US" sz="3200" dirty="0">
                <a:solidFill>
                  <a:srgbClr val="0070C0"/>
                </a:solidFill>
              </a:rPr>
              <a:t>Deployment</a:t>
            </a:r>
            <a:endParaRPr lang="en-US" dirty="0">
              <a:solidFill>
                <a:srgbClr val="0070C0"/>
              </a:solidFill>
            </a:endParaRPr>
          </a:p>
        </p:txBody>
      </p:sp>
      <p:sp>
        <p:nvSpPr>
          <p:cNvPr id="7" name="Rectangle 6">
            <a:extLst>
              <a:ext uri="{FF2B5EF4-FFF2-40B4-BE49-F238E27FC236}">
                <a16:creationId xmlns:a16="http://schemas.microsoft.com/office/drawing/2014/main" id="{68AB071C-9F5A-49B3-BDA5-0573E6D45CE5}"/>
              </a:ext>
            </a:extLst>
          </p:cNvPr>
          <p:cNvSpPr/>
          <p:nvPr/>
        </p:nvSpPr>
        <p:spPr bwMode="auto">
          <a:xfrm>
            <a:off x="303497" y="4467347"/>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CLI</a:t>
            </a:r>
          </a:p>
        </p:txBody>
      </p:sp>
      <p:sp>
        <p:nvSpPr>
          <p:cNvPr id="8" name="Rectangle 7">
            <a:extLst>
              <a:ext uri="{FF2B5EF4-FFF2-40B4-BE49-F238E27FC236}">
                <a16:creationId xmlns:a16="http://schemas.microsoft.com/office/drawing/2014/main" id="{B5E3D3BA-D3D1-490A-A58D-3F71E6029399}"/>
              </a:ext>
            </a:extLst>
          </p:cNvPr>
          <p:cNvSpPr/>
          <p:nvPr/>
        </p:nvSpPr>
        <p:spPr bwMode="auto">
          <a:xfrm>
            <a:off x="432446" y="4952695"/>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terminal:</a:t>
            </a:r>
            <a:r>
              <a:rPr kumimoji="0" lang="en-US" sz="2000" b="0" i="0" u="none" strike="noStrike" kern="120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deployment group create -f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ea typeface="+mn-ea"/>
                <a:cs typeface="+mn-cs"/>
              </a:rPr>
              <a:t>exampleTemplate.bicep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–-resource-group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exampleResourceGroup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exampleDeployment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 name="Rectangle 2">
            <a:extLst>
              <a:ext uri="{FF2B5EF4-FFF2-40B4-BE49-F238E27FC236}">
                <a16:creationId xmlns:a16="http://schemas.microsoft.com/office/drawing/2014/main" id="{6C0A3036-FCB6-4E8B-B332-0592900EDC2B}"/>
              </a:ext>
            </a:extLst>
          </p:cNvPr>
          <p:cNvSpPr/>
          <p:nvPr/>
        </p:nvSpPr>
        <p:spPr bwMode="auto">
          <a:xfrm>
            <a:off x="406330" y="2872584"/>
            <a:ext cx="11300064" cy="922920"/>
          </a:xfrm>
          <a:prstGeom prst="rect">
            <a:avLst/>
          </a:prstGeom>
          <a:solidFill>
            <a:schemeClr val="accent6">
              <a:lumMod val="90000"/>
              <a:lumOff val="1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PS C:\&gt;</a:t>
            </a:r>
            <a:r>
              <a:rPr kumimoji="0" lang="en-US" sz="18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New-</a:t>
            </a:r>
            <a:r>
              <a:rPr kumimoji="0" lang="en-US" sz="1800" b="0" i="0" u="none" strike="noStrike" kern="1200" cap="none" spc="0" normalizeH="0" baseline="0" noProof="0" dirty="0" err="1">
                <a:ln>
                  <a:noFill/>
                </a:ln>
                <a:solidFill>
                  <a:srgbClr val="FFFFFF"/>
                </a:solidFill>
                <a:effectLst/>
                <a:uLnTx/>
                <a:uFillTx/>
                <a:latin typeface="Lucida Console" panose="020B0609040504020204" pitchFamily="49" charset="0"/>
                <a:ea typeface="+mn-ea"/>
                <a:cs typeface="+mn-cs"/>
              </a:rPr>
              <a:t>AzResourceGroupDeployment</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Lucida Console" panose="020B0609040504020204" pitchFamily="49" charset="0"/>
                <a:ea typeface="+mn-ea"/>
                <a:cs typeface="+mn-cs"/>
              </a:rPr>
              <a:t>TemplateFile</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FFFF00"/>
                </a:solidFill>
                <a:effectLst/>
                <a:uLnTx/>
                <a:uFillTx/>
                <a:latin typeface="Lucida Console" panose="020B0609040504020204" pitchFamily="49" charset="0"/>
                <a:ea typeface="+mn-ea"/>
                <a:cs typeface="+mn-cs"/>
              </a:rPr>
              <a:t>exampleTemplate.bicep</a:t>
            </a:r>
            <a:r>
              <a:rPr kumimoji="0" lang="en-US" sz="1800" b="0" i="0" u="none" strike="noStrike" kern="1200" cap="none" spc="0" normalizeH="0" baseline="0" noProof="0" dirty="0">
                <a:ln>
                  <a:noFill/>
                </a:ln>
                <a:solidFill>
                  <a:srgbClr val="FFFF00"/>
                </a:solidFill>
                <a:effectLst/>
                <a:uLnTx/>
                <a:uFillTx/>
                <a:latin typeface="Lucida Console" panose="020B0609040504020204" pitchFamily="49" charset="0"/>
                <a:ea typeface="+mn-ea"/>
                <a:cs typeface="+mn-cs"/>
              </a:rPr>
              <a:t> </a:t>
            </a:r>
            <a:br>
              <a:rPr kumimoji="0" lang="en-US" sz="1800" b="0" i="0" u="none" strike="noStrike" kern="1200" cap="none" spc="0" normalizeH="0" baseline="0" noProof="0" dirty="0">
                <a:ln>
                  <a:noFill/>
                </a:ln>
                <a:solidFill>
                  <a:srgbClr val="FFFF00"/>
                </a:solidFill>
                <a:effectLst/>
                <a:uLnTx/>
                <a:uFillTx/>
                <a:latin typeface="Lucida Console" panose="020B0609040504020204" pitchFamily="49" charset="0"/>
                <a:ea typeface="+mn-ea"/>
                <a:cs typeface="+mn-cs"/>
              </a:rPr>
            </a:br>
            <a:r>
              <a:rPr kumimoji="0" lang="en-US" sz="1800" b="0" i="0" u="none" strike="noStrike" kern="1200" cap="none" spc="0" normalizeH="0" baseline="0" noProof="0" dirty="0">
                <a:ln>
                  <a:noFill/>
                </a:ln>
                <a:solidFill>
                  <a:srgbClr val="FFFF00"/>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-Name </a:t>
            </a:r>
            <a:r>
              <a:rPr kumimoji="0" lang="en-US" sz="1800" b="0" i="0" u="none" strike="noStrike" kern="1200" cap="none" spc="0" normalizeH="0" baseline="0" noProof="0" dirty="0" err="1">
                <a:ln>
                  <a:noFill/>
                </a:ln>
                <a:solidFill>
                  <a:srgbClr val="FFFFFF"/>
                </a:solidFill>
                <a:effectLst/>
                <a:uLnTx/>
                <a:uFillTx/>
                <a:latin typeface="Lucida Console" panose="020B0609040504020204" pitchFamily="49" charset="0"/>
                <a:ea typeface="+mn-ea"/>
                <a:cs typeface="+mn-cs"/>
              </a:rPr>
              <a:t>ExampleDeployment</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Lucida Console" panose="020B0609040504020204" pitchFamily="49" charset="0"/>
                <a:ea typeface="+mn-ea"/>
                <a:cs typeface="+mn-cs"/>
              </a:rPr>
              <a:t>ResourceGroupName</a:t>
            </a:r>
            <a:r>
              <a:rPr kumimoji="0" lang="en-US" sz="1800" b="0" i="0" u="none" strike="noStrike" kern="1200" cap="none" spc="0" normalizeH="0" baseline="0" noProof="0" dirty="0">
                <a:ln>
                  <a:noFill/>
                </a:ln>
                <a:solidFill>
                  <a:srgbClr val="FFFFFF"/>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Lucida Console" panose="020B0609040504020204" pitchFamily="49" charset="0"/>
                <a:ea typeface="+mn-ea"/>
                <a:cs typeface="+mn-cs"/>
              </a:rPr>
              <a:t>ExampleResourceGroup</a:t>
            </a:r>
            <a:endParaRPr kumimoji="0" lang="en-US" sz="2000" b="0" i="0" u="none" strike="noStrike" kern="1200" cap="none" spc="0" normalizeH="0" baseline="0" noProof="0" dirty="0">
              <a:ln>
                <a:noFill/>
              </a:ln>
              <a:solidFill>
                <a:srgbClr val="FFFF00"/>
              </a:solidFill>
              <a:effectLst/>
              <a:uLnTx/>
              <a:uFillTx/>
              <a:latin typeface="Segoe UI"/>
              <a:ea typeface="+mn-ea"/>
              <a:cs typeface="+mn-cs"/>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#2</a:t>
            </a:r>
            <a:endParaRPr lang="en-US" sz="3200" b="1" dirty="0">
              <a:solidFill>
                <a:srgbClr val="7030A0"/>
              </a:solidFill>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072FDFA0-CC9F-E8E1-863B-9F616F3536D9}"/>
              </a:ext>
            </a:extLst>
          </p:cNvPr>
          <p:cNvSpPr>
            <a:spLocks noGrp="1"/>
          </p:cNvSpPr>
          <p:nvPr>
            <p:ph idx="1"/>
          </p:nvPr>
        </p:nvSpPr>
        <p:spPr>
          <a:xfrm>
            <a:off x="538612" y="1702304"/>
            <a:ext cx="10825424" cy="4550162"/>
          </a:xfrm>
        </p:spPr>
        <p:txBody>
          <a:bodyPr vert="horz" lIns="91440" tIns="45720" rIns="91440" bIns="45720" rtlCol="0" anchor="t">
            <a:normAutofit/>
          </a:bodyPr>
          <a:lstStyle/>
          <a:p>
            <a:pPr marL="0" indent="0">
              <a:buNone/>
            </a:pPr>
            <a:r>
              <a:rPr lang="en-US" sz="2400" dirty="0">
                <a:solidFill>
                  <a:srgbClr val="000000"/>
                </a:solidFill>
                <a:latin typeface="Segoe UI"/>
                <a:cs typeface="Segoe UI"/>
              </a:rPr>
              <a:t>For this challenge, you will deploy several Metric alerts for your VMs, but this time you will use Bicep templates instead of the Azure Portal. </a:t>
            </a:r>
            <a:endParaRPr lang="en-US"/>
          </a:p>
          <a:p>
            <a:pPr marL="0" indent="0">
              <a:buNone/>
            </a:pPr>
            <a:endParaRPr lang="en-US" sz="2400" dirty="0">
              <a:solidFill>
                <a:srgbClr val="000000"/>
              </a:solidFill>
              <a:latin typeface="Segoe UI"/>
              <a:cs typeface="Segoe UI"/>
            </a:endParaRPr>
          </a:p>
          <a:p>
            <a:pPr marL="0" indent="0">
              <a:buNone/>
            </a:pPr>
            <a:r>
              <a:rPr lang="en-US" sz="2400" dirty="0">
                <a:solidFill>
                  <a:srgbClr val="000000"/>
                </a:solidFill>
                <a:latin typeface="Segoe UI"/>
                <a:cs typeface="Segoe UI"/>
              </a:rPr>
              <a:t>You will get familiar with a new type of alerts - Activity log alert. </a:t>
            </a:r>
            <a:endParaRPr lang="en-US" sz="2400">
              <a:solidFill>
                <a:srgbClr val="000000"/>
              </a:solidFill>
            </a:endParaRPr>
          </a:p>
          <a:p>
            <a:pPr marL="0" indent="0">
              <a:buNone/>
            </a:pPr>
            <a:endParaRPr lang="en-US" sz="2400" dirty="0">
              <a:solidFill>
                <a:srgbClr val="000000"/>
              </a:solidFill>
              <a:latin typeface="Segoe UI"/>
              <a:cs typeface="Segoe UI"/>
            </a:endParaRPr>
          </a:p>
          <a:p>
            <a:pPr marL="0" indent="0">
              <a:buNone/>
            </a:pPr>
            <a:r>
              <a:rPr lang="en-US" sz="2400" dirty="0">
                <a:solidFill>
                  <a:srgbClr val="000000"/>
                </a:solidFill>
                <a:latin typeface="Segoe UI"/>
                <a:cs typeface="Segoe UI"/>
              </a:rPr>
              <a:t>You will also be asked to install the Azure Monitor Agent on the Virtual Machine Scale Set (VMSS) and configure new Data Collection Rules (DCRs) by using Infrastructure-as-Code approach.</a:t>
            </a:r>
            <a:endParaRPr lang="en-US" sz="2400"/>
          </a:p>
          <a:p>
            <a:endParaRPr lang="en-US" sz="3200" dirty="0"/>
          </a:p>
          <a:p>
            <a:endParaRPr lang="en-US" dirty="0"/>
          </a:p>
        </p:txBody>
      </p:sp>
      <p:sp>
        <p:nvSpPr>
          <p:cNvPr id="2" name="Text Placeholder 1"/>
          <p:cNvSpPr>
            <a:spLocks noGrp="1"/>
          </p:cNvSpPr>
          <p:nvPr>
            <p:ph type="body" sz="quarter" idx="13"/>
          </p:nvPr>
        </p:nvSpPr>
        <p:spPr/>
        <p:txBody>
          <a:bodyPr vert="horz" lIns="91440" tIns="45720" rIns="91440" bIns="45720" rtlCol="0" anchor="t">
            <a:normAutofit/>
          </a:bodyPr>
          <a:lstStyle/>
          <a:p>
            <a:r>
              <a:rPr lang="en-US">
                <a:latin typeface="Segoe UI"/>
                <a:cs typeface="Segoe UI"/>
              </a:rPr>
              <a:t>Setting up Monitoring via Automation</a:t>
            </a:r>
          </a:p>
          <a:p>
            <a:endParaRPr lang="en-US" dirty="0"/>
          </a:p>
        </p:txBody>
      </p:sp>
    </p:spTree>
    <p:extLst>
      <p:ext uri="{BB962C8B-B14F-4D97-AF65-F5344CB8AC3E}">
        <p14:creationId xmlns:p14="http://schemas.microsoft.com/office/powerpoint/2010/main" val="70148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37E2-611E-B3D5-B7A0-DB2A1638DB33}"/>
              </a:ext>
            </a:extLst>
          </p:cNvPr>
          <p:cNvSpPr>
            <a:spLocks noGrp="1"/>
          </p:cNvSpPr>
          <p:nvPr>
            <p:ph type="title"/>
          </p:nvPr>
        </p:nvSpPr>
        <p:spPr/>
        <p:txBody>
          <a:bodyPr>
            <a:normAutofit/>
          </a:bodyPr>
          <a:lstStyle/>
          <a:p>
            <a:pPr algn="ctr"/>
            <a:r>
              <a:rPr lang="en-US" dirty="0"/>
              <a:t>Challenge 3 </a:t>
            </a:r>
          </a:p>
        </p:txBody>
      </p:sp>
      <p:sp>
        <p:nvSpPr>
          <p:cNvPr id="3" name="Text Placeholder 2">
            <a:extLst>
              <a:ext uri="{FF2B5EF4-FFF2-40B4-BE49-F238E27FC236}">
                <a16:creationId xmlns:a16="http://schemas.microsoft.com/office/drawing/2014/main" id="{22AD97D8-5C57-D744-5FAB-7CD4DEC21FB5}"/>
              </a:ext>
            </a:extLst>
          </p:cNvPr>
          <p:cNvSpPr>
            <a:spLocks noGrp="1"/>
          </p:cNvSpPr>
          <p:nvPr>
            <p:ph type="body" idx="1"/>
          </p:nvPr>
        </p:nvSpPr>
        <p:spPr/>
        <p:txBody>
          <a:bodyPr/>
          <a:lstStyle/>
          <a:p>
            <a:r>
              <a:rPr lang="en-GB" dirty="0"/>
              <a:t>Azure Monitor for Virtual Machines</a:t>
            </a:r>
            <a:endParaRPr lang="en-US" dirty="0"/>
          </a:p>
        </p:txBody>
      </p:sp>
    </p:spTree>
    <p:extLst>
      <p:ext uri="{BB962C8B-B14F-4D97-AF65-F5344CB8AC3E}">
        <p14:creationId xmlns:p14="http://schemas.microsoft.com/office/powerpoint/2010/main" val="1304008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0153B-FA71-E44A-F566-4816FFF77570}"/>
              </a:ext>
            </a:extLst>
          </p:cNvPr>
          <p:cNvSpPr txBox="1"/>
          <p:nvPr/>
        </p:nvSpPr>
        <p:spPr>
          <a:xfrm>
            <a:off x="801757" y="384313"/>
            <a:ext cx="1036982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600" spc="-50">
                <a:latin typeface="Segoe UI Semibold"/>
                <a:ea typeface="+mn-lt"/>
                <a:cs typeface="+mn-lt"/>
              </a:rPr>
              <a:t>Track resource utilization with Performance charts</a:t>
            </a:r>
            <a:endParaRPr lang="en-US">
              <a:latin typeface="Segoe UI Semibold"/>
              <a:cs typeface="Segoe UI Semibold"/>
            </a:endParaRPr>
          </a:p>
        </p:txBody>
      </p:sp>
      <p:sp>
        <p:nvSpPr>
          <p:cNvPr id="4" name="Rectangle 3">
            <a:extLst>
              <a:ext uri="{FF2B5EF4-FFF2-40B4-BE49-F238E27FC236}">
                <a16:creationId xmlns:a16="http://schemas.microsoft.com/office/drawing/2014/main" id="{E6C31D84-CC7B-3EA5-AB4D-0EF55598E42D}"/>
              </a:ext>
            </a:extLst>
          </p:cNvPr>
          <p:cNvSpPr/>
          <p:nvPr/>
        </p:nvSpPr>
        <p:spPr>
          <a:xfrm>
            <a:off x="663857" y="2037259"/>
            <a:ext cx="3586283" cy="492443"/>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Aggregation of VM metrics across thousands of VMs</a:t>
            </a:r>
          </a:p>
        </p:txBody>
      </p:sp>
      <p:sp>
        <p:nvSpPr>
          <p:cNvPr id="6" name="Rectangle 5">
            <a:extLst>
              <a:ext uri="{FF2B5EF4-FFF2-40B4-BE49-F238E27FC236}">
                <a16:creationId xmlns:a16="http://schemas.microsoft.com/office/drawing/2014/main" id="{52E1B3F9-A981-5185-EE81-F40A42166AB9}"/>
              </a:ext>
            </a:extLst>
          </p:cNvPr>
          <p:cNvSpPr/>
          <p:nvPr/>
        </p:nvSpPr>
        <p:spPr>
          <a:xfrm>
            <a:off x="685092" y="2970731"/>
            <a:ext cx="3569192" cy="492443"/>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Top N performance views identify resource constrained VMs @ scale</a:t>
            </a:r>
          </a:p>
        </p:txBody>
      </p:sp>
      <p:sp>
        <p:nvSpPr>
          <p:cNvPr id="8" name="Rectangle 7">
            <a:extLst>
              <a:ext uri="{FF2B5EF4-FFF2-40B4-BE49-F238E27FC236}">
                <a16:creationId xmlns:a16="http://schemas.microsoft.com/office/drawing/2014/main" id="{6B933917-0F55-400A-B821-27A848D3543E}"/>
              </a:ext>
            </a:extLst>
          </p:cNvPr>
          <p:cNvSpPr/>
          <p:nvPr/>
        </p:nvSpPr>
        <p:spPr bwMode="auto">
          <a:xfrm>
            <a:off x="685092" y="3904199"/>
            <a:ext cx="3543814"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through performance diagnostics for root cause analysis</a:t>
            </a:r>
          </a:p>
        </p:txBody>
      </p:sp>
      <p:sp>
        <p:nvSpPr>
          <p:cNvPr id="10" name="Rectangle 9">
            <a:extLst>
              <a:ext uri="{FF2B5EF4-FFF2-40B4-BE49-F238E27FC236}">
                <a16:creationId xmlns:a16="http://schemas.microsoft.com/office/drawing/2014/main" id="{94B98BCC-1ED1-AD10-F28D-850958EA6A1B}"/>
              </a:ext>
            </a:extLst>
          </p:cNvPr>
          <p:cNvSpPr/>
          <p:nvPr/>
        </p:nvSpPr>
        <p:spPr>
          <a:xfrm>
            <a:off x="685093" y="4826892"/>
            <a:ext cx="3569192" cy="492443"/>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Drill through to advanced analytics on VM logs</a:t>
            </a:r>
          </a:p>
        </p:txBody>
      </p:sp>
      <p:sp>
        <p:nvSpPr>
          <p:cNvPr id="12" name="Rectangle 11">
            <a:extLst>
              <a:ext uri="{FF2B5EF4-FFF2-40B4-BE49-F238E27FC236}">
                <a16:creationId xmlns:a16="http://schemas.microsoft.com/office/drawing/2014/main" id="{F8B0D73D-AAA5-149A-1820-451644DC9006}"/>
              </a:ext>
            </a:extLst>
          </p:cNvPr>
          <p:cNvSpPr/>
          <p:nvPr/>
        </p:nvSpPr>
        <p:spPr>
          <a:xfrm>
            <a:off x="685093" y="5760364"/>
            <a:ext cx="3569192" cy="492443"/>
          </a:xfrm>
          <a:prstGeom prst="rect">
            <a:avLst/>
          </a:prstGeom>
        </p:spPr>
        <p:txBody>
          <a:bodyPr wrap="square" lIns="0" tIns="0" rIns="0" bIns="0" anchor="t"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Built in views for key performance indicators</a:t>
            </a:r>
          </a:p>
        </p:txBody>
      </p:sp>
      <p:pic>
        <p:nvPicPr>
          <p:cNvPr id="14" name="Picture 13" descr="AtScale Performance view">
            <a:extLst>
              <a:ext uri="{FF2B5EF4-FFF2-40B4-BE49-F238E27FC236}">
                <a16:creationId xmlns:a16="http://schemas.microsoft.com/office/drawing/2014/main" id="{8B8FF6AA-D9D7-C205-F829-99779EBF99B6}"/>
              </a:ext>
            </a:extLst>
          </p:cNvPr>
          <p:cNvPicPr>
            <a:picLocks noChangeAspect="1"/>
          </p:cNvPicPr>
          <p:nvPr/>
        </p:nvPicPr>
        <p:blipFill>
          <a:blip r:embed="rId2"/>
          <a:stretch>
            <a:fillRect/>
          </a:stretch>
        </p:blipFill>
        <p:spPr>
          <a:xfrm>
            <a:off x="4228906" y="1825055"/>
            <a:ext cx="7863613" cy="4264470"/>
          </a:xfrm>
          <a:prstGeom prst="rect">
            <a:avLst/>
          </a:prstGeom>
          <a:ln>
            <a:solidFill>
              <a:schemeClr val="tx1"/>
            </a:solidFill>
          </a:ln>
        </p:spPr>
      </p:pic>
    </p:spTree>
    <p:extLst>
      <p:ext uri="{BB962C8B-B14F-4D97-AF65-F5344CB8AC3E}">
        <p14:creationId xmlns:p14="http://schemas.microsoft.com/office/powerpoint/2010/main" val="9150295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0153B-FA71-E44A-F566-4816FFF77570}"/>
              </a:ext>
            </a:extLst>
          </p:cNvPr>
          <p:cNvSpPr txBox="1"/>
          <p:nvPr/>
        </p:nvSpPr>
        <p:spPr>
          <a:xfrm>
            <a:off x="801757" y="384313"/>
            <a:ext cx="1036982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600" spc="-50">
                <a:latin typeface="Segoe UI Semibold"/>
                <a:ea typeface="+mn-lt"/>
                <a:cs typeface="+mn-lt"/>
              </a:rPr>
              <a:t>Track processes and dependencies with Map</a:t>
            </a:r>
            <a:endParaRPr lang="en-US">
              <a:latin typeface="Segoe UI Semibold"/>
              <a:cs typeface="Segoe UI Semibold"/>
            </a:endParaRPr>
          </a:p>
        </p:txBody>
      </p:sp>
      <p:pic>
        <p:nvPicPr>
          <p:cNvPr id="5" name="Picture 4">
            <a:extLst>
              <a:ext uri="{FF2B5EF4-FFF2-40B4-BE49-F238E27FC236}">
                <a16:creationId xmlns:a16="http://schemas.microsoft.com/office/drawing/2014/main" id="{ADBDFC8B-DDD7-694A-5422-0551F07EEAB5}"/>
              </a:ext>
            </a:extLst>
          </p:cNvPr>
          <p:cNvPicPr>
            <a:picLocks noChangeAspect="1"/>
          </p:cNvPicPr>
          <p:nvPr/>
        </p:nvPicPr>
        <p:blipFill rotWithShape="1">
          <a:blip r:embed="rId2"/>
          <a:srcRect r="1092"/>
          <a:stretch/>
        </p:blipFill>
        <p:spPr>
          <a:xfrm>
            <a:off x="4890964" y="1649894"/>
            <a:ext cx="7135383" cy="3714655"/>
          </a:xfrm>
          <a:prstGeom prst="rect">
            <a:avLst/>
          </a:prstGeom>
          <a:ln>
            <a:solidFill>
              <a:schemeClr val="tx1"/>
            </a:solidFill>
          </a:ln>
        </p:spPr>
      </p:pic>
      <p:sp>
        <p:nvSpPr>
          <p:cNvPr id="9" name="TextBox 8">
            <a:extLst>
              <a:ext uri="{FF2B5EF4-FFF2-40B4-BE49-F238E27FC236}">
                <a16:creationId xmlns:a16="http://schemas.microsoft.com/office/drawing/2014/main" id="{74F988A2-1B91-27B8-A4AC-C6BB7E103C6B}"/>
              </a:ext>
            </a:extLst>
          </p:cNvPr>
          <p:cNvSpPr txBox="1"/>
          <p:nvPr/>
        </p:nvSpPr>
        <p:spPr>
          <a:xfrm>
            <a:off x="104765" y="1559097"/>
            <a:ext cx="4850513" cy="373980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600">
                <a:latin typeface="Segoe UI" panose="020B0502040204020203" pitchFamily="34" charset="0"/>
                <a:cs typeface="Segoe UI" panose="020B0502040204020203" pitchFamily="34" charset="0"/>
              </a:rPr>
              <a:t>View VM maps of Azure groups: subscriptions, resource groups, scale sets, cloud service name</a:t>
            </a:r>
          </a:p>
          <a:p>
            <a:pPr marL="285750" indent="-285750" algn="l">
              <a:lnSpc>
                <a:spcPct val="150000"/>
              </a:lnSpc>
              <a:buFont typeface="Arial" panose="020B0604020202020204" pitchFamily="34" charset="0"/>
              <a:buChar char="•"/>
            </a:pPr>
            <a:r>
              <a:rPr lang="en-US" sz="1600" b="0" i="0">
                <a:effectLst/>
                <a:latin typeface="Segoe UI" panose="020B0502040204020203" pitchFamily="34" charset="0"/>
                <a:cs typeface="Segoe UI" panose="020B0502040204020203" pitchFamily="34" charset="0"/>
              </a:rPr>
              <a:t>Understand dependency paths from processes to remote services</a:t>
            </a:r>
          </a:p>
          <a:p>
            <a:pPr marL="285750" indent="-285750" algn="l">
              <a:lnSpc>
                <a:spcPct val="150000"/>
              </a:lnSpc>
              <a:buFont typeface="Arial" panose="020B0604020202020204" pitchFamily="34" charset="0"/>
              <a:buChar char="•"/>
            </a:pPr>
            <a:r>
              <a:rPr lang="en-US" sz="1600" b="0" i="0">
                <a:effectLst/>
                <a:latin typeface="Segoe UI" panose="020B0502040204020203" pitchFamily="34" charset="0"/>
                <a:cs typeface="Segoe UI" panose="020B0502040204020203" pitchFamily="34" charset="0"/>
              </a:rPr>
              <a:t>Understand dependency paths between processes</a:t>
            </a:r>
          </a:p>
          <a:p>
            <a:pPr marL="285750" indent="-285750" algn="l">
              <a:lnSpc>
                <a:spcPct val="150000"/>
              </a:lnSpc>
              <a:buFont typeface="Arial" panose="020B0604020202020204" pitchFamily="34" charset="0"/>
              <a:buChar char="•"/>
            </a:pPr>
            <a:r>
              <a:rPr lang="en-US" sz="1600" b="0" i="0">
                <a:effectLst/>
                <a:latin typeface="Segoe UI" panose="020B0502040204020203" pitchFamily="34" charset="0"/>
                <a:cs typeface="Segoe UI" panose="020B0502040204020203" pitchFamily="34" charset="0"/>
              </a:rPr>
              <a:t>View failed connections</a:t>
            </a:r>
          </a:p>
          <a:p>
            <a:pPr marL="285750" indent="-285750" algn="l">
              <a:lnSpc>
                <a:spcPct val="150000"/>
              </a:lnSpc>
              <a:buFont typeface="Arial" panose="020B0604020202020204" pitchFamily="34" charset="0"/>
              <a:buChar char="•"/>
            </a:pPr>
            <a:r>
              <a:rPr lang="en-US" sz="1600" b="0" i="0">
                <a:effectLst/>
                <a:latin typeface="Segoe UI" panose="020B0502040204020203" pitchFamily="34" charset="0"/>
                <a:cs typeface="Segoe UI" panose="020B0502040204020203" pitchFamily="34" charset="0"/>
              </a:rPr>
              <a:t>Select a link to get details of connection lifecycle, bytes sent and received, and request count and latency</a:t>
            </a:r>
          </a:p>
        </p:txBody>
      </p:sp>
    </p:spTree>
    <p:extLst>
      <p:ext uri="{BB962C8B-B14F-4D97-AF65-F5344CB8AC3E}">
        <p14:creationId xmlns:p14="http://schemas.microsoft.com/office/powerpoint/2010/main" val="37446487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0153B-FA71-E44A-F566-4816FFF77570}"/>
              </a:ext>
            </a:extLst>
          </p:cNvPr>
          <p:cNvSpPr txBox="1"/>
          <p:nvPr/>
        </p:nvSpPr>
        <p:spPr>
          <a:xfrm>
            <a:off x="801757" y="384313"/>
            <a:ext cx="645380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600" spc="-50" dirty="0">
                <a:latin typeface="Segoe UI Semibold"/>
                <a:ea typeface="+mn-lt"/>
                <a:cs typeface="+mn-lt"/>
              </a:rPr>
              <a:t>Architecture</a:t>
            </a:r>
            <a:endParaRPr lang="en-US" dirty="0">
              <a:latin typeface="Segoe UI Semibold"/>
              <a:cs typeface="Segoe UI Semibold"/>
            </a:endParaRPr>
          </a:p>
        </p:txBody>
      </p:sp>
      <p:grpSp>
        <p:nvGrpSpPr>
          <p:cNvPr id="18" name="Group 17" descr="Azure Resources">
            <a:extLst>
              <a:ext uri="{FF2B5EF4-FFF2-40B4-BE49-F238E27FC236}">
                <a16:creationId xmlns:a16="http://schemas.microsoft.com/office/drawing/2014/main" id="{02252D2A-50CA-06AA-2F11-AB4CA319E452}"/>
              </a:ext>
              <a:ext uri="{C183D7F6-B498-43B3-948B-1728B52AA6E4}">
                <adec:decorative xmlns:adec="http://schemas.microsoft.com/office/drawing/2017/decorative" val="0"/>
              </a:ext>
            </a:extLst>
          </p:cNvPr>
          <p:cNvGrpSpPr/>
          <p:nvPr/>
        </p:nvGrpSpPr>
        <p:grpSpPr>
          <a:xfrm>
            <a:off x="206934" y="3558433"/>
            <a:ext cx="2000944" cy="400668"/>
            <a:chOff x="334293" y="3478348"/>
            <a:chExt cx="2000944" cy="400668"/>
          </a:xfrm>
        </p:grpSpPr>
        <p:sp>
          <p:nvSpPr>
            <p:cNvPr id="19" name="Rectangle: Rounded Corners 18">
              <a:extLst>
                <a:ext uri="{FF2B5EF4-FFF2-40B4-BE49-F238E27FC236}">
                  <a16:creationId xmlns:a16="http://schemas.microsoft.com/office/drawing/2014/main" id="{335B7BB2-2C59-8315-DA0A-B5A1625D1873}"/>
                </a:ext>
              </a:extLst>
            </p:cNvPr>
            <p:cNvSpPr/>
            <p:nvPr/>
          </p:nvSpPr>
          <p:spPr bwMode="auto">
            <a:xfrm>
              <a:off x="334293" y="3478348"/>
              <a:ext cx="2000944" cy="400668"/>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0" name="TextBox 19">
              <a:extLst>
                <a:ext uri="{FF2B5EF4-FFF2-40B4-BE49-F238E27FC236}">
                  <a16:creationId xmlns:a16="http://schemas.microsoft.com/office/drawing/2014/main" id="{8C7F29F5-5946-B28B-CF76-B21192984C22}"/>
                </a:ext>
              </a:extLst>
            </p:cNvPr>
            <p:cNvSpPr txBox="1"/>
            <p:nvPr/>
          </p:nvSpPr>
          <p:spPr>
            <a:xfrm>
              <a:off x="522787" y="3480737"/>
              <a:ext cx="1671438" cy="398279"/>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Azure Resources</a:t>
              </a:r>
            </a:p>
          </p:txBody>
        </p:sp>
      </p:grpSp>
      <p:grpSp>
        <p:nvGrpSpPr>
          <p:cNvPr id="21" name="Group 20" descr="On-Prem Resources">
            <a:extLst>
              <a:ext uri="{FF2B5EF4-FFF2-40B4-BE49-F238E27FC236}">
                <a16:creationId xmlns:a16="http://schemas.microsoft.com/office/drawing/2014/main" id="{A3E9F305-16DA-D0BC-0600-1A92AAB04C23}"/>
              </a:ext>
              <a:ext uri="{C183D7F6-B498-43B3-948B-1728B52AA6E4}">
                <adec:decorative xmlns:adec="http://schemas.microsoft.com/office/drawing/2017/decorative" val="0"/>
              </a:ext>
            </a:extLst>
          </p:cNvPr>
          <p:cNvGrpSpPr/>
          <p:nvPr/>
        </p:nvGrpSpPr>
        <p:grpSpPr>
          <a:xfrm>
            <a:off x="230675" y="4151649"/>
            <a:ext cx="2083249" cy="400668"/>
            <a:chOff x="334293" y="3478348"/>
            <a:chExt cx="2083249" cy="400668"/>
          </a:xfrm>
        </p:grpSpPr>
        <p:sp>
          <p:nvSpPr>
            <p:cNvPr id="22" name="Rectangle: Rounded Corners 21">
              <a:extLst>
                <a:ext uri="{FF2B5EF4-FFF2-40B4-BE49-F238E27FC236}">
                  <a16:creationId xmlns:a16="http://schemas.microsoft.com/office/drawing/2014/main" id="{AB6EA8AA-5E7C-A50B-B666-5D391D876BFA}"/>
                </a:ext>
              </a:extLst>
            </p:cNvPr>
            <p:cNvSpPr/>
            <p:nvPr/>
          </p:nvSpPr>
          <p:spPr bwMode="auto">
            <a:xfrm>
              <a:off x="334293" y="3478348"/>
              <a:ext cx="2000944" cy="400668"/>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 name="TextBox 22" descr="On-Prem Resources">
              <a:extLst>
                <a:ext uri="{FF2B5EF4-FFF2-40B4-BE49-F238E27FC236}">
                  <a16:creationId xmlns:a16="http://schemas.microsoft.com/office/drawing/2014/main" id="{D06CAE0F-DE1A-7117-F8A5-538C6E418838}"/>
                </a:ext>
              </a:extLst>
            </p:cNvPr>
            <p:cNvSpPr txBox="1"/>
            <p:nvPr/>
          </p:nvSpPr>
          <p:spPr>
            <a:xfrm>
              <a:off x="346566" y="3480737"/>
              <a:ext cx="2070976" cy="398210"/>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On-prem Resources*</a:t>
              </a:r>
            </a:p>
          </p:txBody>
        </p:sp>
      </p:grpSp>
      <p:cxnSp>
        <p:nvCxnSpPr>
          <p:cNvPr id="24" name="Connector: Elbow 23" descr="Arrow connects to Azure Resources that goes to Logs">
            <a:extLst>
              <a:ext uri="{FF2B5EF4-FFF2-40B4-BE49-F238E27FC236}">
                <a16:creationId xmlns:a16="http://schemas.microsoft.com/office/drawing/2014/main" id="{841A2F32-6E7C-1202-20FA-8344C2C6A0EB}"/>
              </a:ext>
            </a:extLst>
          </p:cNvPr>
          <p:cNvCxnSpPr>
            <a:cxnSpLocks/>
            <a:stCxn id="23" idx="3"/>
          </p:cNvCxnSpPr>
          <p:nvPr/>
        </p:nvCxnSpPr>
        <p:spPr>
          <a:xfrm flipV="1">
            <a:off x="2313924" y="3758767"/>
            <a:ext cx="287745" cy="594376"/>
          </a:xfrm>
          <a:prstGeom prst="bentConnector2">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descr="Arrow connecting Azure resources and On-Prem Resources to Logs. This also represents Grouping of Log Analytics Agent + Dependency">
            <a:extLst>
              <a:ext uri="{FF2B5EF4-FFF2-40B4-BE49-F238E27FC236}">
                <a16:creationId xmlns:a16="http://schemas.microsoft.com/office/drawing/2014/main" id="{9873AD84-C7DF-45E6-C277-5696BA208BFB}"/>
              </a:ext>
            </a:extLst>
          </p:cNvPr>
          <p:cNvCxnSpPr>
            <a:cxnSpLocks/>
            <a:stCxn id="19" idx="3"/>
          </p:cNvCxnSpPr>
          <p:nvPr/>
        </p:nvCxnSpPr>
        <p:spPr>
          <a:xfrm flipV="1">
            <a:off x="2207878" y="3750981"/>
            <a:ext cx="4738717" cy="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descr="Log Analytics Agent&#10;+&#10;Dependency Agent&#10;">
            <a:extLst>
              <a:ext uri="{FF2B5EF4-FFF2-40B4-BE49-F238E27FC236}">
                <a16:creationId xmlns:a16="http://schemas.microsoft.com/office/drawing/2014/main" id="{64965516-95CC-6F9A-3CAB-6ADF78ED72FC}"/>
              </a:ext>
              <a:ext uri="{C183D7F6-B498-43B3-948B-1728B52AA6E4}">
                <adec:decorative xmlns:adec="http://schemas.microsoft.com/office/drawing/2017/decorative" val="0"/>
              </a:ext>
            </a:extLst>
          </p:cNvPr>
          <p:cNvGrpSpPr/>
          <p:nvPr/>
        </p:nvGrpSpPr>
        <p:grpSpPr>
          <a:xfrm>
            <a:off x="3099960" y="2506092"/>
            <a:ext cx="2705725" cy="1148615"/>
            <a:chOff x="3231897" y="3353908"/>
            <a:chExt cx="2579290" cy="1148615"/>
          </a:xfrm>
        </p:grpSpPr>
        <p:sp>
          <p:nvSpPr>
            <p:cNvPr id="27" name="Rectangle: Rounded Corners 26">
              <a:extLst>
                <a:ext uri="{FF2B5EF4-FFF2-40B4-BE49-F238E27FC236}">
                  <a16:creationId xmlns:a16="http://schemas.microsoft.com/office/drawing/2014/main" id="{D8E14F89-90A1-0574-1F9E-D475769F1236}"/>
                </a:ext>
              </a:extLst>
            </p:cNvPr>
            <p:cNvSpPr/>
            <p:nvPr/>
          </p:nvSpPr>
          <p:spPr bwMode="auto">
            <a:xfrm>
              <a:off x="3231897" y="3353908"/>
              <a:ext cx="2579290" cy="1148615"/>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8" name="TextBox 27">
              <a:extLst>
                <a:ext uri="{FF2B5EF4-FFF2-40B4-BE49-F238E27FC236}">
                  <a16:creationId xmlns:a16="http://schemas.microsoft.com/office/drawing/2014/main" id="{24D9E57B-081D-CA1C-583A-072457934E31}"/>
                </a:ext>
              </a:extLst>
            </p:cNvPr>
            <p:cNvSpPr txBox="1"/>
            <p:nvPr/>
          </p:nvSpPr>
          <p:spPr>
            <a:xfrm>
              <a:off x="3471045" y="3416400"/>
              <a:ext cx="2177438" cy="98644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Azure Monitor Agent**</a:t>
              </a:r>
            </a:p>
            <a:p>
              <a:pPr marL="0" marR="0" lvl="0" indent="0" algn="ctr" defTabSz="914314" rtl="0" eaLnBrk="1" fontAlgn="auto" latinLnBrk="0" hangingPunct="1">
                <a:lnSpc>
                  <a:spcPct val="90000"/>
                </a:lnSpc>
                <a:spcBef>
                  <a:spcPts val="0"/>
                </a:spcBef>
                <a:spcAft>
                  <a:spcPts val="588"/>
                </a:spcAft>
                <a:buClrTx/>
                <a:buSzTx/>
                <a:buFontTx/>
                <a:buNone/>
                <a:tabLst/>
                <a:defRPr/>
              </a:pPr>
              <a:r>
                <a:rPr lang="en-US" sz="1568" kern="0">
                  <a:solidFill>
                    <a:srgbClr val="000000"/>
                  </a:solidFill>
                  <a:latin typeface="Segoe UI Semibold"/>
                </a:rPr>
                <a:t>+</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Dependency Agent</a:t>
              </a:r>
            </a:p>
          </p:txBody>
        </p:sp>
      </p:grpSp>
      <p:grpSp>
        <p:nvGrpSpPr>
          <p:cNvPr id="29" name="Group 28" descr="Logs">
            <a:extLst>
              <a:ext uri="{FF2B5EF4-FFF2-40B4-BE49-F238E27FC236}">
                <a16:creationId xmlns:a16="http://schemas.microsoft.com/office/drawing/2014/main" id="{2E276914-D286-4F70-D90D-199CE83DA6B7}"/>
              </a:ext>
            </a:extLst>
          </p:cNvPr>
          <p:cNvGrpSpPr/>
          <p:nvPr/>
        </p:nvGrpSpPr>
        <p:grpSpPr>
          <a:xfrm>
            <a:off x="6946595" y="2342424"/>
            <a:ext cx="1576562" cy="2817113"/>
            <a:chOff x="3957211" y="2111936"/>
            <a:chExt cx="1576562" cy="2817113"/>
          </a:xfrm>
        </p:grpSpPr>
        <p:sp>
          <p:nvSpPr>
            <p:cNvPr id="30" name="Rectangle: Rounded Corners 29">
              <a:extLst>
                <a:ext uri="{FF2B5EF4-FFF2-40B4-BE49-F238E27FC236}">
                  <a16:creationId xmlns:a16="http://schemas.microsoft.com/office/drawing/2014/main" id="{E978A5F6-E5BE-681B-EA08-EFF8DB3F7EE3}"/>
                </a:ext>
              </a:extLst>
            </p:cNvPr>
            <p:cNvSpPr/>
            <p:nvPr/>
          </p:nvSpPr>
          <p:spPr bwMode="auto">
            <a:xfrm>
              <a:off x="3957211" y="2111936"/>
              <a:ext cx="1576562" cy="2817113"/>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89936F06-DBBA-315A-DBF9-CE3ACB683EE3}"/>
                </a:ext>
              </a:extLst>
            </p:cNvPr>
            <p:cNvSpPr txBox="1"/>
            <p:nvPr/>
          </p:nvSpPr>
          <p:spPr>
            <a:xfrm>
              <a:off x="4495467" y="3258166"/>
              <a:ext cx="500049"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32" name="Cylinder 31">
              <a:extLst>
                <a:ext uri="{FF2B5EF4-FFF2-40B4-BE49-F238E27FC236}">
                  <a16:creationId xmlns:a16="http://schemas.microsoft.com/office/drawing/2014/main" id="{8DB57494-183D-D57D-4891-9C116BF8153C}"/>
                </a:ext>
              </a:extLst>
            </p:cNvPr>
            <p:cNvSpPr/>
            <p:nvPr/>
          </p:nvSpPr>
          <p:spPr bwMode="auto">
            <a:xfrm>
              <a:off x="4385324" y="3089950"/>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AA211743-DA75-DDD0-098A-0A840C085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9631" y="3439487"/>
              <a:ext cx="521839" cy="521839"/>
            </a:xfrm>
            <a:prstGeom prst="rect">
              <a:avLst/>
            </a:prstGeom>
            <a:effectLst/>
          </p:spPr>
        </p:pic>
      </p:grpSp>
      <p:sp>
        <p:nvSpPr>
          <p:cNvPr id="34" name="Rectangle: Rounded Corners 33">
            <a:extLst>
              <a:ext uri="{FF2B5EF4-FFF2-40B4-BE49-F238E27FC236}">
                <a16:creationId xmlns:a16="http://schemas.microsoft.com/office/drawing/2014/main" id="{E57878FC-2082-A239-6261-BD5D0F9F5A1C}"/>
              </a:ext>
              <a:ext uri="{C183D7F6-B498-43B3-948B-1728B52AA6E4}">
                <adec:decorative xmlns:adec="http://schemas.microsoft.com/office/drawing/2017/decorative" val="1"/>
              </a:ext>
            </a:extLst>
          </p:cNvPr>
          <p:cNvSpPr/>
          <p:nvPr/>
        </p:nvSpPr>
        <p:spPr bwMode="auto">
          <a:xfrm>
            <a:off x="2827606" y="1517537"/>
            <a:ext cx="6589060" cy="4122987"/>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Arrow Connector 34" descr="Arrow connecting Logs to VM Insights">
            <a:extLst>
              <a:ext uri="{FF2B5EF4-FFF2-40B4-BE49-F238E27FC236}">
                <a16:creationId xmlns:a16="http://schemas.microsoft.com/office/drawing/2014/main" id="{C44E4857-3D9F-61A7-33C3-11B657CD3C81}"/>
              </a:ext>
            </a:extLst>
          </p:cNvPr>
          <p:cNvCxnSpPr>
            <a:cxnSpLocks/>
          </p:cNvCxnSpPr>
          <p:nvPr/>
        </p:nvCxnSpPr>
        <p:spPr>
          <a:xfrm flipV="1">
            <a:off x="8523157" y="3747751"/>
            <a:ext cx="1980386" cy="3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6" name="Group 35" descr="VM Insights">
            <a:extLst>
              <a:ext uri="{FF2B5EF4-FFF2-40B4-BE49-F238E27FC236}">
                <a16:creationId xmlns:a16="http://schemas.microsoft.com/office/drawing/2014/main" id="{2292B728-2D57-4D29-07AB-CDD9C002E9ED}"/>
              </a:ext>
            </a:extLst>
          </p:cNvPr>
          <p:cNvGrpSpPr/>
          <p:nvPr/>
        </p:nvGrpSpPr>
        <p:grpSpPr>
          <a:xfrm>
            <a:off x="9883822" y="3265342"/>
            <a:ext cx="2138707" cy="1683188"/>
            <a:chOff x="8532192" y="2270125"/>
            <a:chExt cx="1098514" cy="805786"/>
          </a:xfrm>
        </p:grpSpPr>
        <p:pic>
          <p:nvPicPr>
            <p:cNvPr id="37" name="Graphic 36">
              <a:extLst>
                <a:ext uri="{FF2B5EF4-FFF2-40B4-BE49-F238E27FC236}">
                  <a16:creationId xmlns:a16="http://schemas.microsoft.com/office/drawing/2014/main" id="{7EFF93A8-F786-A21F-C955-4DF60D7AE8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0506" y="2270125"/>
              <a:ext cx="461886" cy="461886"/>
            </a:xfrm>
            <a:prstGeom prst="rect">
              <a:avLst/>
            </a:prstGeom>
          </p:spPr>
        </p:pic>
        <p:sp>
          <p:nvSpPr>
            <p:cNvPr id="38" name="TextBox 37">
              <a:extLst>
                <a:ext uri="{FF2B5EF4-FFF2-40B4-BE49-F238E27FC236}">
                  <a16:creationId xmlns:a16="http://schemas.microsoft.com/office/drawing/2014/main" id="{114AA5DC-5F29-7318-5196-3FDDBB7189A0}"/>
                </a:ext>
              </a:extLst>
            </p:cNvPr>
            <p:cNvSpPr txBox="1"/>
            <p:nvPr/>
          </p:nvSpPr>
          <p:spPr>
            <a:xfrm>
              <a:off x="8532192" y="2732011"/>
              <a:ext cx="1098514" cy="34390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 Insights</a:t>
              </a:r>
            </a:p>
          </p:txBody>
        </p:sp>
      </p:grpSp>
      <p:sp>
        <p:nvSpPr>
          <p:cNvPr id="39" name="TextBox 38">
            <a:extLst>
              <a:ext uri="{FF2B5EF4-FFF2-40B4-BE49-F238E27FC236}">
                <a16:creationId xmlns:a16="http://schemas.microsoft.com/office/drawing/2014/main" id="{05A035A0-E808-6091-A200-34ED0A3A466F}"/>
              </a:ext>
            </a:extLst>
          </p:cNvPr>
          <p:cNvSpPr txBox="1"/>
          <p:nvPr/>
        </p:nvSpPr>
        <p:spPr>
          <a:xfrm>
            <a:off x="395427" y="6400800"/>
            <a:ext cx="9431059" cy="323165"/>
          </a:xfrm>
          <a:prstGeom prst="rect">
            <a:avLst/>
          </a:prstGeom>
          <a:noFill/>
        </p:spPr>
        <p:txBody>
          <a:bodyPr wrap="square" lIns="0" tIns="0" rIns="0" bIns="0" rtlCol="0">
            <a:spAutoFit/>
          </a:bodyPr>
          <a:lstStyle/>
          <a:p>
            <a:pPr algn="l"/>
            <a:r>
              <a:rPr lang="en-US" sz="1050" i="1"/>
              <a:t>*Requires Arc agent to enable VM monitoring</a:t>
            </a:r>
          </a:p>
          <a:p>
            <a:pPr algn="l"/>
            <a:r>
              <a:rPr lang="en-US" sz="1050" i="1"/>
              <a:t>**Onboarding with Log analytics agent (retiring) will only be supported till Aug 2024.</a:t>
            </a:r>
          </a:p>
        </p:txBody>
      </p:sp>
    </p:spTree>
    <p:extLst>
      <p:ext uri="{BB962C8B-B14F-4D97-AF65-F5344CB8AC3E}">
        <p14:creationId xmlns:p14="http://schemas.microsoft.com/office/powerpoint/2010/main" val="1347798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39885-E488-DE51-FA0C-5F233F10297C}"/>
              </a:ext>
            </a:extLst>
          </p:cNvPr>
          <p:cNvSpPr txBox="1"/>
          <p:nvPr/>
        </p:nvSpPr>
        <p:spPr>
          <a:xfrm>
            <a:off x="618740" y="384313"/>
            <a:ext cx="663682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600" spc="-50" dirty="0">
                <a:latin typeface="Segoe UI Semibold"/>
                <a:ea typeface="+mn-lt"/>
                <a:cs typeface="+mn-lt"/>
              </a:rPr>
              <a:t>Azure Policy</a:t>
            </a:r>
            <a:endParaRPr lang="en-US" dirty="0">
              <a:latin typeface="Segoe UI Semibold"/>
              <a:cs typeface="Segoe UI Semibold"/>
            </a:endParaRPr>
          </a:p>
        </p:txBody>
      </p:sp>
      <p:pic>
        <p:nvPicPr>
          <p:cNvPr id="12" name="Picture 11">
            <a:extLst>
              <a:ext uri="{FF2B5EF4-FFF2-40B4-BE49-F238E27FC236}">
                <a16:creationId xmlns:a16="http://schemas.microsoft.com/office/drawing/2014/main" id="{5E459DF9-B97D-AF8B-8A4E-F033D4092B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8171" y="2012395"/>
            <a:ext cx="582676" cy="582676"/>
          </a:xfrm>
          <a:prstGeom prst="rect">
            <a:avLst/>
          </a:prstGeom>
        </p:spPr>
      </p:pic>
      <p:sp>
        <p:nvSpPr>
          <p:cNvPr id="13" name="Content Placeholder 7">
            <a:extLst>
              <a:ext uri="{FF2B5EF4-FFF2-40B4-BE49-F238E27FC236}">
                <a16:creationId xmlns:a16="http://schemas.microsoft.com/office/drawing/2014/main" id="{BC6FC1D5-29D0-CBD2-2B93-B521FCBABC10}"/>
              </a:ext>
            </a:extLst>
          </p:cNvPr>
          <p:cNvSpPr txBox="1">
            <a:spLocks/>
          </p:cNvSpPr>
          <p:nvPr/>
        </p:nvSpPr>
        <p:spPr>
          <a:xfrm>
            <a:off x="618740" y="2871349"/>
            <a:ext cx="2906810" cy="32145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51" fontAlgn="base">
              <a:spcBef>
                <a:spcPct val="0"/>
              </a:spcBef>
              <a:spcAft>
                <a:spcPct val="0"/>
              </a:spcAft>
            </a:pPr>
            <a:r>
              <a:rPr lang="en-US" sz="1765" kern="0">
                <a:solidFill>
                  <a:srgbClr val="0078D7"/>
                </a:solidFill>
                <a:latin typeface="Segoe UI Semibold"/>
              </a:rPr>
              <a:t>Enforcement &amp; compliance</a:t>
            </a:r>
            <a:endParaRPr lang="en-US" sz="1765" kern="0" dirty="0">
              <a:solidFill>
                <a:srgbClr val="0078D7"/>
              </a:solidFill>
              <a:latin typeface="Segoe UI Semibold"/>
            </a:endParaRPr>
          </a:p>
        </p:txBody>
      </p:sp>
      <p:sp>
        <p:nvSpPr>
          <p:cNvPr id="14" name="Content Placeholder 8">
            <a:extLst>
              <a:ext uri="{FF2B5EF4-FFF2-40B4-BE49-F238E27FC236}">
                <a16:creationId xmlns:a16="http://schemas.microsoft.com/office/drawing/2014/main" id="{2CC48F21-2F99-F8D0-412D-28A106E55559}"/>
              </a:ext>
            </a:extLst>
          </p:cNvPr>
          <p:cNvSpPr txBox="1">
            <a:spLocks/>
          </p:cNvSpPr>
          <p:nvPr/>
        </p:nvSpPr>
        <p:spPr>
          <a:xfrm>
            <a:off x="620613" y="3508211"/>
            <a:ext cx="2897158" cy="269229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353"/>
              </a:spcBef>
              <a:defRPr/>
            </a:pPr>
            <a:r>
              <a:rPr lang="en-US" sz="1568" dirty="0"/>
              <a:t>Turn on built-in policies or build custom ones for all resource types</a:t>
            </a:r>
          </a:p>
          <a:p>
            <a:pPr>
              <a:spcBef>
                <a:spcPts val="2353"/>
              </a:spcBef>
              <a:defRPr/>
            </a:pPr>
            <a:r>
              <a:rPr lang="en-US" sz="1568" dirty="0">
                <a:solidFill>
                  <a:srgbClr val="353535"/>
                </a:solidFill>
              </a:rPr>
              <a:t>Real-time policy evaluation </a:t>
            </a:r>
            <a:br>
              <a:rPr lang="en-US" sz="1568" dirty="0">
                <a:solidFill>
                  <a:srgbClr val="353535"/>
                </a:solidFill>
              </a:rPr>
            </a:br>
            <a:r>
              <a:rPr lang="en-US" sz="1568" dirty="0">
                <a:solidFill>
                  <a:srgbClr val="353535"/>
                </a:solidFill>
              </a:rPr>
              <a:t>and enforcement</a:t>
            </a:r>
          </a:p>
          <a:p>
            <a:pPr>
              <a:spcBef>
                <a:spcPts val="2353"/>
              </a:spcBef>
              <a:defRPr/>
            </a:pPr>
            <a:r>
              <a:rPr lang="en-US" sz="1568" dirty="0">
                <a:solidFill>
                  <a:srgbClr val="353535"/>
                </a:solidFill>
              </a:rPr>
              <a:t>Periodic &amp; on-demand compliance evaluation</a:t>
            </a:r>
          </a:p>
          <a:p>
            <a:pPr>
              <a:spcBef>
                <a:spcPts val="2353"/>
              </a:spcBef>
              <a:defRPr/>
            </a:pPr>
            <a:r>
              <a:rPr lang="en-US" sz="1568" dirty="0">
                <a:solidFill>
                  <a:srgbClr val="353535"/>
                </a:solidFill>
              </a:rPr>
              <a:t>VM Guest Config Policy</a:t>
            </a:r>
          </a:p>
        </p:txBody>
      </p:sp>
      <p:pic>
        <p:nvPicPr>
          <p:cNvPr id="15" name="Picture 14">
            <a:extLst>
              <a:ext uri="{FF2B5EF4-FFF2-40B4-BE49-F238E27FC236}">
                <a16:creationId xmlns:a16="http://schemas.microsoft.com/office/drawing/2014/main" id="{3B14C74A-050D-4DDC-05FB-F782BCCD92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9816" y="2012395"/>
            <a:ext cx="531969" cy="531969"/>
          </a:xfrm>
          <a:prstGeom prst="rect">
            <a:avLst/>
          </a:prstGeom>
        </p:spPr>
      </p:pic>
      <p:sp>
        <p:nvSpPr>
          <p:cNvPr id="16" name="Content Placeholder 9">
            <a:extLst>
              <a:ext uri="{FF2B5EF4-FFF2-40B4-BE49-F238E27FC236}">
                <a16:creationId xmlns:a16="http://schemas.microsoft.com/office/drawing/2014/main" id="{D89DA296-C1BB-2B3E-0F2E-5FA77DE1ABF1}"/>
              </a:ext>
            </a:extLst>
          </p:cNvPr>
          <p:cNvSpPr txBox="1">
            <a:spLocks/>
          </p:cNvSpPr>
          <p:nvPr/>
        </p:nvSpPr>
        <p:spPr>
          <a:xfrm>
            <a:off x="4284057" y="2861282"/>
            <a:ext cx="2344747" cy="30188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51" fontAlgn="base">
              <a:spcBef>
                <a:spcPct val="0"/>
              </a:spcBef>
              <a:spcAft>
                <a:spcPct val="0"/>
              </a:spcAft>
            </a:pPr>
            <a:r>
              <a:rPr lang="en-US" sz="1765" kern="0">
                <a:solidFill>
                  <a:srgbClr val="0078D7"/>
                </a:solidFill>
                <a:latin typeface="Segoe UI Semibold"/>
              </a:rPr>
              <a:t>Apply policies at scale</a:t>
            </a:r>
            <a:endParaRPr lang="en-US" sz="1765" kern="0" dirty="0">
              <a:solidFill>
                <a:srgbClr val="0078D7"/>
              </a:solidFill>
              <a:latin typeface="Segoe UI Semibold"/>
            </a:endParaRPr>
          </a:p>
        </p:txBody>
      </p:sp>
      <p:sp>
        <p:nvSpPr>
          <p:cNvPr id="17" name="Content Placeholder 10">
            <a:extLst>
              <a:ext uri="{FF2B5EF4-FFF2-40B4-BE49-F238E27FC236}">
                <a16:creationId xmlns:a16="http://schemas.microsoft.com/office/drawing/2014/main" id="{C727A2B4-99EE-05C0-0DD5-FB8738E29655}"/>
              </a:ext>
            </a:extLst>
          </p:cNvPr>
          <p:cNvSpPr txBox="1">
            <a:spLocks/>
          </p:cNvSpPr>
          <p:nvPr/>
        </p:nvSpPr>
        <p:spPr>
          <a:xfrm>
            <a:off x="4263996" y="3490485"/>
            <a:ext cx="2976077" cy="26336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353"/>
              </a:spcBef>
              <a:defRPr/>
            </a:pPr>
            <a:r>
              <a:rPr lang="en-US" sz="1568" dirty="0"/>
              <a:t>Apply policies to a Management Group with control across your </a:t>
            </a:r>
            <a:br>
              <a:rPr lang="en-US" sz="1568" dirty="0"/>
            </a:br>
            <a:r>
              <a:rPr lang="en-US" sz="1568" dirty="0"/>
              <a:t>entire organization</a:t>
            </a:r>
          </a:p>
          <a:p>
            <a:pPr>
              <a:spcBef>
                <a:spcPts val="2353"/>
              </a:spcBef>
              <a:defRPr/>
            </a:pPr>
            <a:r>
              <a:rPr lang="en-US" sz="1568" dirty="0"/>
              <a:t>Apply multiple policies and &amp; aggregate policy states with </a:t>
            </a:r>
            <a:br>
              <a:rPr lang="en-US" sz="1568" dirty="0"/>
            </a:br>
            <a:r>
              <a:rPr lang="en-US" sz="1568" dirty="0"/>
              <a:t>policy initiatives</a:t>
            </a:r>
          </a:p>
          <a:p>
            <a:pPr>
              <a:spcBef>
                <a:spcPts val="2353"/>
              </a:spcBef>
              <a:defRPr/>
            </a:pPr>
            <a:r>
              <a:rPr lang="en-US" sz="1568" dirty="0"/>
              <a:t>Exclusion Scope</a:t>
            </a:r>
          </a:p>
        </p:txBody>
      </p:sp>
      <p:pic>
        <p:nvPicPr>
          <p:cNvPr id="18" name="Picture 17">
            <a:extLst>
              <a:ext uri="{FF2B5EF4-FFF2-40B4-BE49-F238E27FC236}">
                <a16:creationId xmlns:a16="http://schemas.microsoft.com/office/drawing/2014/main" id="{4F77D1A4-2F53-DC4E-664C-8A7AA535BB0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932834" y="1969966"/>
            <a:ext cx="582676" cy="582676"/>
          </a:xfrm>
          <a:prstGeom prst="rect">
            <a:avLst/>
          </a:prstGeom>
        </p:spPr>
      </p:pic>
      <p:sp>
        <p:nvSpPr>
          <p:cNvPr id="19" name="Content Placeholder 11">
            <a:extLst>
              <a:ext uri="{FF2B5EF4-FFF2-40B4-BE49-F238E27FC236}">
                <a16:creationId xmlns:a16="http://schemas.microsoft.com/office/drawing/2014/main" id="{2EF0EB83-9BA3-FE2E-CC50-25E4667B39A2}"/>
              </a:ext>
            </a:extLst>
          </p:cNvPr>
          <p:cNvSpPr txBox="1">
            <a:spLocks/>
          </p:cNvSpPr>
          <p:nvPr/>
        </p:nvSpPr>
        <p:spPr>
          <a:xfrm>
            <a:off x="7865008" y="2856641"/>
            <a:ext cx="2417212" cy="27155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51" fontAlgn="base">
              <a:spcBef>
                <a:spcPct val="0"/>
              </a:spcBef>
              <a:spcAft>
                <a:spcPct val="0"/>
              </a:spcAft>
            </a:pPr>
            <a:r>
              <a:rPr lang="en-US" sz="1765" kern="0">
                <a:solidFill>
                  <a:srgbClr val="0078D7"/>
                </a:solidFill>
                <a:latin typeface="Segoe UI Semibold"/>
              </a:rPr>
              <a:t>Remediate &amp; automate</a:t>
            </a:r>
            <a:endParaRPr lang="en-US" sz="1765" kern="0" dirty="0">
              <a:solidFill>
                <a:srgbClr val="0078D7"/>
              </a:solidFill>
              <a:latin typeface="Segoe UI Semibold"/>
            </a:endParaRPr>
          </a:p>
        </p:txBody>
      </p:sp>
      <p:sp>
        <p:nvSpPr>
          <p:cNvPr id="20" name="Content Placeholder 12">
            <a:extLst>
              <a:ext uri="{FF2B5EF4-FFF2-40B4-BE49-F238E27FC236}">
                <a16:creationId xmlns:a16="http://schemas.microsoft.com/office/drawing/2014/main" id="{25FD6CFA-4EF7-19FA-33BA-88690453A446}"/>
              </a:ext>
            </a:extLst>
          </p:cNvPr>
          <p:cNvSpPr txBox="1">
            <a:spLocks/>
          </p:cNvSpPr>
          <p:nvPr/>
        </p:nvSpPr>
        <p:spPr>
          <a:xfrm>
            <a:off x="7858782" y="3494323"/>
            <a:ext cx="2977212" cy="199742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353"/>
              </a:spcBef>
              <a:defRPr/>
            </a:pPr>
            <a:r>
              <a:rPr lang="en-US" sz="1568" dirty="0"/>
              <a:t>Remediate existing resources at scale</a:t>
            </a:r>
          </a:p>
          <a:p>
            <a:pPr>
              <a:spcBef>
                <a:spcPts val="2353"/>
              </a:spcBef>
              <a:defRPr/>
            </a:pPr>
            <a:r>
              <a:rPr lang="en-US" sz="1568" dirty="0"/>
              <a:t>Automatic remediation resources at deployment time</a:t>
            </a:r>
          </a:p>
          <a:p>
            <a:pPr>
              <a:spcBef>
                <a:spcPts val="2353"/>
              </a:spcBef>
              <a:defRPr/>
            </a:pPr>
            <a:r>
              <a:rPr lang="en-US" sz="1568" dirty="0"/>
              <a:t>Trigger alerts when a resource is out of compliance</a:t>
            </a:r>
          </a:p>
        </p:txBody>
      </p:sp>
      <p:sp>
        <p:nvSpPr>
          <p:cNvPr id="21" name="Rectangle 20">
            <a:extLst>
              <a:ext uri="{FF2B5EF4-FFF2-40B4-BE49-F238E27FC236}">
                <a16:creationId xmlns:a16="http://schemas.microsoft.com/office/drawing/2014/main" id="{53423820-A8F9-35B6-6E68-69C9B719C138}"/>
              </a:ext>
            </a:extLst>
          </p:cNvPr>
          <p:cNvSpPr/>
          <p:nvPr/>
        </p:nvSpPr>
        <p:spPr>
          <a:xfrm>
            <a:off x="345782" y="1744276"/>
            <a:ext cx="3299505" cy="4618104"/>
          </a:xfrm>
          <a:prstGeom prst="rect">
            <a:avLst/>
          </a:prstGeom>
          <a:no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17703C8-CD43-1B20-8276-AFAE55A92AF1}"/>
              </a:ext>
            </a:extLst>
          </p:cNvPr>
          <p:cNvSpPr/>
          <p:nvPr/>
        </p:nvSpPr>
        <p:spPr>
          <a:xfrm>
            <a:off x="4065256" y="1744276"/>
            <a:ext cx="3299505" cy="4618104"/>
          </a:xfrm>
          <a:prstGeom prst="rect">
            <a:avLst/>
          </a:prstGeom>
          <a:no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409C9E9-AAD7-769B-0521-AB383DA15614}"/>
              </a:ext>
            </a:extLst>
          </p:cNvPr>
          <p:cNvSpPr/>
          <p:nvPr/>
        </p:nvSpPr>
        <p:spPr>
          <a:xfrm>
            <a:off x="7629321" y="1744276"/>
            <a:ext cx="3299505" cy="4618104"/>
          </a:xfrm>
          <a:prstGeom prst="rect">
            <a:avLst/>
          </a:prstGeom>
          <a:no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ntent Placeholder 1">
            <a:extLst>
              <a:ext uri="{FF2B5EF4-FFF2-40B4-BE49-F238E27FC236}">
                <a16:creationId xmlns:a16="http://schemas.microsoft.com/office/drawing/2014/main" id="{4EB82B11-59F4-E654-D9ED-C9F51423D27A}"/>
              </a:ext>
            </a:extLst>
          </p:cNvPr>
          <p:cNvSpPr txBox="1">
            <a:spLocks/>
          </p:cNvSpPr>
          <p:nvPr/>
        </p:nvSpPr>
        <p:spPr>
          <a:xfrm>
            <a:off x="618740" y="1153726"/>
            <a:ext cx="6588075" cy="31947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50480" fontAlgn="base">
              <a:spcBef>
                <a:spcPct val="0"/>
              </a:spcBef>
              <a:spcAft>
                <a:spcPct val="0"/>
              </a:spcAft>
              <a:buFont typeface="Arial" panose="020B0604020202020204" pitchFamily="34" charset="0"/>
              <a:buNone/>
              <a:defRPr/>
            </a:pPr>
            <a:r>
              <a:rPr lang="en-US" sz="1800" kern="0">
                <a:solidFill>
                  <a:srgbClr val="0078D4"/>
                </a:solidFill>
                <a:latin typeface="Segoe UI Semibold" panose="020B0702040204020203" pitchFamily="34" charset="0"/>
                <a:cs typeface="Segoe UI Semibold" panose="020B0702040204020203" pitchFamily="34" charset="0"/>
              </a:rPr>
              <a:t>Active control and governance at scale for your Azure resources</a:t>
            </a:r>
            <a:endParaRPr lang="en-US" sz="1800" kern="0" dirty="0">
              <a:solidFill>
                <a:srgbClr val="0078D4"/>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587168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#3</a:t>
            </a:r>
            <a:endParaRPr lang="en-US" sz="3200" b="1" dirty="0">
              <a:solidFill>
                <a:srgbClr val="7030A0"/>
              </a:solidFill>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06F7F96E-1EA5-9285-4DB4-502802165248}"/>
              </a:ext>
            </a:extLst>
          </p:cNvPr>
          <p:cNvSpPr>
            <a:spLocks noGrp="1"/>
          </p:cNvSpPr>
          <p:nvPr>
            <p:ph idx="1"/>
          </p:nvPr>
        </p:nvSpPr>
        <p:spPr/>
        <p:txBody>
          <a:bodyPr vert="horz" lIns="91440" tIns="45720" rIns="91440" bIns="45720" rtlCol="0" anchor="t">
            <a:normAutofit/>
          </a:bodyPr>
          <a:lstStyle/>
          <a:p>
            <a:pPr marL="0" indent="0">
              <a:buNone/>
            </a:pPr>
            <a:r>
              <a:rPr lang="en-US" dirty="0">
                <a:latin typeface="Segoe UI"/>
                <a:cs typeface="Segoe UI"/>
              </a:rPr>
              <a:t>In this challenge you will explore VM Insights - an additional solution to monitor virtual machines.</a:t>
            </a:r>
          </a:p>
          <a:p>
            <a:pPr marL="0" indent="0">
              <a:buNone/>
            </a:pPr>
            <a:endParaRPr lang="en-US" dirty="0"/>
          </a:p>
          <a:p>
            <a:pPr marL="0" indent="0">
              <a:buNone/>
            </a:pPr>
            <a:r>
              <a:rPr lang="en-US" dirty="0">
                <a:latin typeface="Segoe UI"/>
                <a:cs typeface="Segoe UI"/>
              </a:rPr>
              <a:t>You will also have a Bonus task: setting up Azure Policy to automatically enable VM Insights on VMs and Virtual Machine Scale Sets.</a:t>
            </a:r>
            <a:endParaRPr lang="en-US" dirty="0"/>
          </a:p>
        </p:txBody>
      </p:sp>
      <p:sp>
        <p:nvSpPr>
          <p:cNvPr id="2" name="Text Placeholder 1"/>
          <p:cNvSpPr>
            <a:spLocks noGrp="1"/>
          </p:cNvSpPr>
          <p:nvPr>
            <p:ph type="body" sz="quarter" idx="13"/>
          </p:nvPr>
        </p:nvSpPr>
        <p:spPr/>
        <p:txBody>
          <a:bodyPr>
            <a:normAutofit/>
          </a:bodyPr>
          <a:lstStyle/>
          <a:p>
            <a:r>
              <a:rPr lang="en-GB" sz="3200" b="1" dirty="0">
                <a:solidFill>
                  <a:srgbClr val="7030A0"/>
                </a:solidFill>
                <a:latin typeface="Segoe UI" panose="020B0502040204020203" pitchFamily="34" charset="0"/>
                <a:cs typeface="Segoe UI" panose="020B0502040204020203" pitchFamily="34" charset="0"/>
              </a:rPr>
              <a:t>Azure Monitor for Virtual Machines</a:t>
            </a:r>
          </a:p>
        </p:txBody>
      </p:sp>
    </p:spTree>
    <p:extLst>
      <p:ext uri="{BB962C8B-B14F-4D97-AF65-F5344CB8AC3E}">
        <p14:creationId xmlns:p14="http://schemas.microsoft.com/office/powerpoint/2010/main" val="338137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normAutofit/>
          </a:bodyPr>
          <a:lstStyle/>
          <a:p>
            <a:pPr algn="ctr"/>
            <a:r>
              <a:rPr lang="en-US" dirty="0"/>
              <a:t>Challenge 4 </a:t>
            </a:r>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pPr algn="ctr"/>
            <a:r>
              <a:rPr lang="en-US" dirty="0"/>
              <a:t>Azure Monitor for Applications</a:t>
            </a:r>
            <a:endParaRPr lang="en-US"/>
          </a:p>
        </p:txBody>
      </p:sp>
    </p:spTree>
    <p:extLst>
      <p:ext uri="{BB962C8B-B14F-4D97-AF65-F5344CB8AC3E}">
        <p14:creationId xmlns:p14="http://schemas.microsoft.com/office/powerpoint/2010/main" val="75286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Zero</a:t>
            </a:r>
            <a:endParaRPr lang="en-US" sz="3200" b="1" dirty="0">
              <a:solidFill>
                <a:srgbClr val="7030A0"/>
              </a:solidFill>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31D3DF15-4403-D489-FA65-6DA8B097E53F}"/>
              </a:ext>
            </a:extLst>
          </p:cNvPr>
          <p:cNvSpPr>
            <a:spLocks noGrp="1"/>
          </p:cNvSpPr>
          <p:nvPr>
            <p:ph idx="1"/>
          </p:nvPr>
        </p:nvSpPr>
        <p:spPr/>
        <p:txBody>
          <a:bodyPr/>
          <a:lstStyle/>
          <a:p>
            <a:r>
              <a:rPr lang="en-US" sz="2800" dirty="0">
                <a:latin typeface="Segoe UI" panose="020B0502040204020203" pitchFamily="34" charset="0"/>
                <a:cs typeface="Segoe UI" panose="020B0502040204020203" pitchFamily="34" charset="0"/>
                <a:hlinkClick r:id="rId3"/>
              </a:rPr>
              <a:t>Install Windows Subsystem for Linux</a:t>
            </a:r>
            <a:r>
              <a:rPr lang="en-US" sz="2800" dirty="0">
                <a:latin typeface="Segoe UI" panose="020B0502040204020203" pitchFamily="34" charset="0"/>
                <a:cs typeface="Segoe UI" panose="020B0502040204020203" pitchFamily="34" charset="0"/>
              </a:rPr>
              <a:t> (Bash Shell)</a:t>
            </a:r>
          </a:p>
          <a:p>
            <a:r>
              <a:rPr lang="en-US" sz="2800" dirty="0">
                <a:latin typeface="Segoe UI" panose="020B0502040204020203" pitchFamily="34" charset="0"/>
                <a:cs typeface="Segoe UI" panose="020B0502040204020203" pitchFamily="34" charset="0"/>
                <a:hlinkClick r:id="rId4"/>
              </a:rPr>
              <a:t>Install the Azure CLI</a:t>
            </a:r>
            <a:r>
              <a:rPr lang="en-US" sz="2800" dirty="0">
                <a:latin typeface="Segoe UI" panose="020B0502040204020203" pitchFamily="34" charset="0"/>
                <a:cs typeface="Segoe UI" panose="020B0502040204020203" pitchFamily="34" charset="0"/>
              </a:rPr>
              <a:t> (in WSL if on Windows!) </a:t>
            </a:r>
          </a:p>
          <a:p>
            <a:r>
              <a:rPr lang="en-US" sz="2800" dirty="0">
                <a:latin typeface="Segoe UI" panose="020B0502040204020203" pitchFamily="34" charset="0"/>
                <a:cs typeface="Segoe UI" panose="020B0502040204020203" pitchFamily="34" charset="0"/>
                <a:hlinkClick r:id="rId5"/>
              </a:rPr>
              <a:t>Install PowerShell Cmdlets for Azure</a:t>
            </a: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hlinkClick r:id="rId6"/>
              </a:rPr>
              <a:t>Install Visual Studio Code</a:t>
            </a: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hlinkClick r:id="rId7"/>
              </a:rPr>
              <a:t>Install ARM Tools extension for VS Code</a:t>
            </a: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hlinkClick r:id="rId8"/>
              </a:rPr>
              <a:t>Install Bicep extension for VS Code</a:t>
            </a:r>
            <a:endParaRPr lang="en-US" sz="2800"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3"/>
          </p:nvPr>
        </p:nvSpPr>
        <p:spPr/>
        <p:txBody>
          <a:bodyPr>
            <a:normAutofit/>
          </a:bodyPr>
          <a:lstStyle/>
          <a:p>
            <a:r>
              <a:rPr lang="en-US" sz="3200" b="1" dirty="0">
                <a:solidFill>
                  <a:srgbClr val="7030A0"/>
                </a:solidFill>
                <a:latin typeface="Segoe UI" panose="020B0502040204020203" pitchFamily="34" charset="0"/>
                <a:cs typeface="Segoe UI" panose="020B0502040204020203" pitchFamily="34" charset="0"/>
              </a:rPr>
              <a:t>Get your machines ready!</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63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Diagnose E2E issues with Application Insights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312585" y="3799971"/>
            <a:ext cx="4039399" cy="365708"/>
            <a:chOff x="426425" y="2112033"/>
            <a:chExt cx="3960555" cy="358570"/>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26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50" b="0" i="0" u="none" strike="noStrike" kern="0" cap="none" spc="0" normalizeH="0" baseline="0" noProof="0" dirty="0">
                  <a:ln>
                    <a:noFill/>
                  </a:ln>
                  <a:solidFill>
                    <a:srgbClr val="1A1A1A"/>
                  </a:solidFill>
                  <a:effectLst/>
                  <a:uLnTx/>
                  <a:uFillTx/>
                  <a:latin typeface="Segoe UI"/>
                  <a:ea typeface="Segoe UI Light" charset="0"/>
                  <a:cs typeface="Segoe UI"/>
                </a:rPr>
                <a:t>Track E2E distributed transactions </a:t>
              </a:r>
              <a:endParaRPr lang="en-US" sz="1750" b="0" i="0" u="none" strike="noStrike" kern="0" cap="none" spc="0" normalizeH="0" baseline="0" noProof="0" dirty="0">
                <a:ln>
                  <a:noFill/>
                </a:ln>
                <a:solidFill>
                  <a:srgbClr val="1A1A1A"/>
                </a:solidFill>
                <a:effectLst/>
                <a:uLnTx/>
                <a:uFillTx/>
                <a:latin typeface="Segoe UI"/>
                <a:ea typeface="Segoe UI Light" charset="0"/>
                <a:cs typeface="Segoe UI"/>
              </a:endParaRP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96222" y="2014882"/>
            <a:ext cx="4320166" cy="587571"/>
            <a:chOff x="426425" y="3666045"/>
            <a:chExt cx="4235841" cy="576103"/>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749930"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apps in .NET, JS, Java, Node.js or any language with OSS SDKs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313312" y="4639323"/>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to code-level with Snapshot Debugging &amp; Profiling</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96222" y="2894162"/>
            <a:ext cx="4064777" cy="587570"/>
            <a:chOff x="426425" y="4835908"/>
            <a:chExt cx="3985437" cy="57610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Visualize server/client connections &amp; dependencies with App Map</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49C1095-1F95-4F50-9B11-F25A48A79470}"/>
              </a:ext>
            </a:extLst>
          </p:cNvPr>
          <p:cNvPicPr>
            <a:picLocks noChangeAspect="1"/>
          </p:cNvPicPr>
          <p:nvPr/>
        </p:nvPicPr>
        <p:blipFill>
          <a:blip r:embed="rId4"/>
          <a:stretch>
            <a:fillRect/>
          </a:stretch>
        </p:blipFill>
        <p:spPr>
          <a:xfrm>
            <a:off x="4989523" y="2126724"/>
            <a:ext cx="6998563" cy="3778365"/>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74E0ACDB-BDA5-490E-99DE-09C2ADDC38FF}"/>
              </a:ext>
            </a:extLst>
          </p:cNvPr>
          <p:cNvGrpSpPr/>
          <p:nvPr/>
        </p:nvGrpSpPr>
        <p:grpSpPr>
          <a:xfrm>
            <a:off x="296222" y="5466056"/>
            <a:ext cx="4240267" cy="587571"/>
            <a:chOff x="426425" y="4250976"/>
            <a:chExt cx="4157502" cy="576103"/>
          </a:xfrm>
        </p:grpSpPr>
        <p:sp>
          <p:nvSpPr>
            <p:cNvPr id="38" name="Rectangle 37">
              <a:extLst>
                <a:ext uri="{FF2B5EF4-FFF2-40B4-BE49-F238E27FC236}">
                  <a16:creationId xmlns:a16="http://schemas.microsoft.com/office/drawing/2014/main" id="{B8A337FF-515D-4BC6-A149-6132B9F056CB}"/>
                </a:ext>
              </a:extLst>
            </p:cNvPr>
            <p:cNvSpPr/>
            <p:nvPr/>
          </p:nvSpPr>
          <p:spPr>
            <a:xfrm>
              <a:off x="912337" y="4294455"/>
              <a:ext cx="3671590"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Understand end-user cohorts, behavior &amp; engagement for planning</a:t>
              </a:r>
            </a:p>
          </p:txBody>
        </p:sp>
        <p:sp>
          <p:nvSpPr>
            <p:cNvPr id="39" name="arrow_15" title="Icon of a arrow in a circle pointed right">
              <a:extLst>
                <a:ext uri="{FF2B5EF4-FFF2-40B4-BE49-F238E27FC236}">
                  <a16:creationId xmlns:a16="http://schemas.microsoft.com/office/drawing/2014/main" id="{AC0657A8-5DF3-46F0-A30D-23D7BA3BDF7B}"/>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46106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t>Application Insights</a:t>
            </a:r>
          </a:p>
        </p:txBody>
      </p:sp>
      <p:grpSp>
        <p:nvGrpSpPr>
          <p:cNvPr id="7" name="Group 6">
            <a:extLst>
              <a:ext uri="{FF2B5EF4-FFF2-40B4-BE49-F238E27FC236}">
                <a16:creationId xmlns:a16="http://schemas.microsoft.com/office/drawing/2014/main" id="{F7842D3E-56B0-4D77-B767-B2D1E9CCE712}"/>
              </a:ext>
            </a:extLst>
          </p:cNvPr>
          <p:cNvGrpSpPr/>
          <p:nvPr/>
        </p:nvGrpSpPr>
        <p:grpSpPr>
          <a:xfrm>
            <a:off x="350569" y="4049102"/>
            <a:ext cx="4596681" cy="599140"/>
            <a:chOff x="426425" y="2112033"/>
            <a:chExt cx="4419616" cy="576062"/>
          </a:xfrm>
        </p:grpSpPr>
        <p:sp>
          <p:nvSpPr>
            <p:cNvPr id="8" name="Rectangle 7">
              <a:extLst>
                <a:ext uri="{FF2B5EF4-FFF2-40B4-BE49-F238E27FC236}">
                  <a16:creationId xmlns:a16="http://schemas.microsoft.com/office/drawing/2014/main" id="{D892F09E-A77B-4D86-99F8-E6FA3ABD2476}"/>
                </a:ext>
              </a:extLst>
            </p:cNvPr>
            <p:cNvSpPr/>
            <p:nvPr/>
          </p:nvSpPr>
          <p:spPr bwMode="auto">
            <a:xfrm>
              <a:off x="912337" y="2155513"/>
              <a:ext cx="3933704" cy="5325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116" fontAlgn="base">
                <a:spcBef>
                  <a:spcPct val="0"/>
                </a:spcBef>
                <a:spcAft>
                  <a:spcPts val="2448"/>
                </a:spcAft>
                <a:defRPr/>
              </a:pPr>
              <a:r>
                <a:rPr lang="en-IN" kern="0">
                  <a:solidFill>
                    <a:srgbClr val="1A1A1A"/>
                  </a:solidFill>
                  <a:latin typeface="Segoe UI" panose="020B0502040204020203" pitchFamily="34" charset="0"/>
                  <a:ea typeface="Segoe UI Light" charset="0"/>
                  <a:cs typeface="Segoe UI" panose="020B0502040204020203" pitchFamily="34" charset="0"/>
                </a:rPr>
                <a:t>Transition with 1-click from App Map to </a:t>
              </a:r>
              <a:r>
                <a:rPr lang="en-IN" kern="0">
                  <a:solidFill>
                    <a:srgbClr val="0078D4"/>
                  </a:solidFill>
                  <a:latin typeface="Segoe UI" panose="020B0502040204020203" pitchFamily="34" charset="0"/>
                  <a:ea typeface="Segoe UI Light" charset="0"/>
                  <a:cs typeface="Segoe UI" panose="020B0502040204020203" pitchFamily="34" charset="0"/>
                </a:rPr>
                <a:t>VM Map </a:t>
              </a:r>
              <a:r>
                <a:rPr lang="en-IN" kern="0">
                  <a:solidFill>
                    <a:srgbClr val="1A1A1A"/>
                  </a:solidFill>
                  <a:latin typeface="Segoe UI" panose="020B0502040204020203" pitchFamily="34" charset="0"/>
                  <a:ea typeface="Segoe UI Light" charset="0"/>
                  <a:cs typeface="Segoe UI" panose="020B0502040204020203" pitchFamily="34" charset="0"/>
                </a:rPr>
                <a:t>for diagnostics</a:t>
              </a:r>
              <a:endParaRPr lang="en-US" kern="0">
                <a:solidFill>
                  <a:srgbClr val="1A1A1A"/>
                </a:solidFill>
                <a:latin typeface="Segoe UI" panose="020B0502040204020203" pitchFamily="34" charset="0"/>
                <a:ea typeface="Segoe UI Light" charset="0"/>
                <a:cs typeface="Segoe UI" panose="020B0502040204020203" pitchFamily="34" charset="0"/>
              </a:endParaRPr>
            </a:p>
          </p:txBody>
        </p:sp>
        <p:sp>
          <p:nvSpPr>
            <p:cNvPr id="9" name="arrow_15" title="Icon of a arrow in a circle pointed right">
              <a:extLst>
                <a:ext uri="{FF2B5EF4-FFF2-40B4-BE49-F238E27FC236}">
                  <a16:creationId xmlns:a16="http://schemas.microsoft.com/office/drawing/2014/main" id="{4E30F6E0-9CEA-4ECD-95A9-983887AE4D6E}"/>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p>
              <a:pPr defTabSz="950938">
                <a:defRPr/>
              </a:pPr>
              <a:endParaRPr lang="en-US" sz="2040">
                <a:gradFill>
                  <a:gsLst>
                    <a:gs pos="0">
                      <a:srgbClr val="505050"/>
                    </a:gs>
                    <a:gs pos="100000">
                      <a:srgbClr val="505050"/>
                    </a:gs>
                  </a:gsLst>
                  <a:lin ang="5400000" scaled="1"/>
                </a:gradFill>
                <a:latin typeface="Segoe UI"/>
              </a:endParaRPr>
            </a:p>
          </p:txBody>
        </p:sp>
      </p:grpSp>
      <p:grpSp>
        <p:nvGrpSpPr>
          <p:cNvPr id="10" name="Group 9">
            <a:extLst>
              <a:ext uri="{FF2B5EF4-FFF2-40B4-BE49-F238E27FC236}">
                <a16:creationId xmlns:a16="http://schemas.microsoft.com/office/drawing/2014/main" id="{B4F2DC74-2EA8-41C7-9A47-5A9B041D02E2}"/>
              </a:ext>
            </a:extLst>
          </p:cNvPr>
          <p:cNvGrpSpPr/>
          <p:nvPr/>
        </p:nvGrpSpPr>
        <p:grpSpPr>
          <a:xfrm>
            <a:off x="370168" y="5853842"/>
            <a:ext cx="4532933" cy="600399"/>
            <a:chOff x="426425" y="3666045"/>
            <a:chExt cx="4358323" cy="577273"/>
          </a:xfrm>
        </p:grpSpPr>
        <p:sp>
          <p:nvSpPr>
            <p:cNvPr id="11" name="Rectangle 10">
              <a:extLst>
                <a:ext uri="{FF2B5EF4-FFF2-40B4-BE49-F238E27FC236}">
                  <a16:creationId xmlns:a16="http://schemas.microsoft.com/office/drawing/2014/main" id="{64BF95E8-026D-482E-8E6F-9B3133854410}"/>
                </a:ext>
              </a:extLst>
            </p:cNvPr>
            <p:cNvSpPr/>
            <p:nvPr/>
          </p:nvSpPr>
          <p:spPr>
            <a:xfrm>
              <a:off x="912336" y="3709525"/>
              <a:ext cx="3872412" cy="533793"/>
            </a:xfrm>
            <a:prstGeom prst="rect">
              <a:avLst/>
            </a:prstGeom>
          </p:spPr>
          <p:txBody>
            <a:bodyPr wrap="square" lIns="0" tIns="0" rIns="0" bIns="0" anchor="t" anchorCtr="0">
              <a:spAutoFit/>
            </a:bodyPr>
            <a:lstStyle/>
            <a:p>
              <a:pPr defTabSz="931577" fontAlgn="base">
                <a:spcBef>
                  <a:spcPct val="0"/>
                </a:spcBef>
                <a:spcAft>
                  <a:spcPts val="2400"/>
                </a:spcAft>
                <a:defRPr/>
              </a:pPr>
              <a:r>
                <a:rPr lang="en-US" sz="1804" kern="0">
                  <a:solidFill>
                    <a:srgbClr val="1A1A1A"/>
                  </a:solidFill>
                  <a:latin typeface="Segoe UI" panose="020B0502040204020203" pitchFamily="34" charset="0"/>
                  <a:ea typeface="Segoe UI Light" charset="0"/>
                  <a:cs typeface="Segoe UI" panose="020B0502040204020203" pitchFamily="34" charset="0"/>
                </a:rPr>
                <a:t>Visualize events &amp; metrics in real time with </a:t>
              </a:r>
              <a:r>
                <a:rPr lang="en-US" sz="1804" kern="0">
                  <a:solidFill>
                    <a:srgbClr val="0078D4"/>
                  </a:solidFill>
                  <a:latin typeface="Segoe UI" panose="020B0502040204020203" pitchFamily="34" charset="0"/>
                  <a:ea typeface="Segoe UI Light" charset="0"/>
                  <a:cs typeface="Segoe UI" panose="020B0502040204020203" pitchFamily="34" charset="0"/>
                </a:rPr>
                <a:t>Live Metrics Stream</a:t>
              </a:r>
            </a:p>
          </p:txBody>
        </p:sp>
        <p:sp>
          <p:nvSpPr>
            <p:cNvPr id="12" name="arrow_15" title="Icon of a arrow in a circle pointed right">
              <a:extLst>
                <a:ext uri="{FF2B5EF4-FFF2-40B4-BE49-F238E27FC236}">
                  <a16:creationId xmlns:a16="http://schemas.microsoft.com/office/drawing/2014/main" id="{13F0C13C-30AE-46CC-85C8-75F407E7237D}"/>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p>
              <a:pPr defTabSz="950938">
                <a:defRPr/>
              </a:pPr>
              <a:endParaRPr lang="en-US" sz="2040">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C4B6CE09-4147-4F4A-8D41-4C5A9D95D49C}"/>
              </a:ext>
            </a:extLst>
          </p:cNvPr>
          <p:cNvGrpSpPr/>
          <p:nvPr/>
        </p:nvGrpSpPr>
        <p:grpSpPr>
          <a:xfrm>
            <a:off x="333882" y="3150791"/>
            <a:ext cx="4446586" cy="583829"/>
            <a:chOff x="426425" y="4835908"/>
            <a:chExt cx="4275301" cy="561341"/>
          </a:xfrm>
        </p:grpSpPr>
        <p:sp>
          <p:nvSpPr>
            <p:cNvPr id="17" name="Rectangle 16">
              <a:extLst>
                <a:ext uri="{FF2B5EF4-FFF2-40B4-BE49-F238E27FC236}">
                  <a16:creationId xmlns:a16="http://schemas.microsoft.com/office/drawing/2014/main" id="{0CF6C74B-340A-4453-AD1B-C0E455F70EEA}"/>
                </a:ext>
              </a:extLst>
            </p:cNvPr>
            <p:cNvSpPr/>
            <p:nvPr/>
          </p:nvSpPr>
          <p:spPr>
            <a:xfrm>
              <a:off x="912337" y="4879387"/>
              <a:ext cx="3789389" cy="517862"/>
            </a:xfrm>
            <a:prstGeom prst="rect">
              <a:avLst/>
            </a:prstGeom>
          </p:spPr>
          <p:txBody>
            <a:bodyPr wrap="square" lIns="0" tIns="0" rIns="0" bIns="0" anchor="t" anchorCtr="0">
              <a:spAutoFit/>
            </a:bodyPr>
            <a:lstStyle/>
            <a:p>
              <a:pPr defTabSz="931577" fontAlgn="base">
                <a:spcBef>
                  <a:spcPct val="0"/>
                </a:spcBef>
                <a:spcAft>
                  <a:spcPts val="2400"/>
                </a:spcAft>
                <a:defRPr/>
              </a:pPr>
              <a:r>
                <a:rPr lang="en-US" sz="1750" kern="0" dirty="0">
                  <a:solidFill>
                    <a:srgbClr val="1A1A1A"/>
                  </a:solidFill>
                  <a:latin typeface="Segoe UI"/>
                  <a:ea typeface="Segoe UI Light" charset="0"/>
                  <a:cs typeface="Segoe UI"/>
                </a:rPr>
                <a:t>Distributed tracing via </a:t>
              </a:r>
              <a:r>
                <a:rPr lang="en-US" sz="1750" kern="0" dirty="0">
                  <a:solidFill>
                    <a:srgbClr val="0078D4"/>
                  </a:solidFill>
                  <a:latin typeface="Segoe UI"/>
                  <a:ea typeface="Segoe UI Light" charset="0"/>
                  <a:cs typeface="Segoe UI"/>
                </a:rPr>
                <a:t>App Map </a:t>
              </a:r>
              <a:r>
                <a:rPr lang="en-US" sz="1750" kern="0" dirty="0">
                  <a:latin typeface="Segoe UI"/>
                  <a:ea typeface="Segoe UI Light" charset="0"/>
                  <a:cs typeface="Segoe UI"/>
                </a:rPr>
                <a:t>and </a:t>
              </a:r>
              <a:r>
                <a:rPr lang="en-US" sz="1750" kern="0" dirty="0">
                  <a:solidFill>
                    <a:srgbClr val="0078D4"/>
                  </a:solidFill>
                  <a:latin typeface="Segoe UI"/>
                  <a:ea typeface="Segoe UI Light" charset="0"/>
                  <a:cs typeface="Segoe UI"/>
                </a:rPr>
                <a:t>End to End transaction details</a:t>
              </a:r>
            </a:p>
          </p:txBody>
        </p:sp>
        <p:sp>
          <p:nvSpPr>
            <p:cNvPr id="18" name="arrow_15" title="Icon of a arrow in a circle pointed right">
              <a:extLst>
                <a:ext uri="{FF2B5EF4-FFF2-40B4-BE49-F238E27FC236}">
                  <a16:creationId xmlns:a16="http://schemas.microsoft.com/office/drawing/2014/main" id="{3E29CE0D-F4CE-4A07-BA3F-9D85B32662A7}"/>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p>
              <a:pPr defTabSz="950938">
                <a:defRPr/>
              </a:pPr>
              <a:endParaRPr lang="en-US" sz="2040">
                <a:gradFill>
                  <a:gsLst>
                    <a:gs pos="0">
                      <a:srgbClr val="505050"/>
                    </a:gs>
                    <a:gs pos="100000">
                      <a:srgbClr val="505050"/>
                    </a:gs>
                  </a:gsLst>
                  <a:lin ang="5400000" scaled="1"/>
                </a:gradFill>
                <a:latin typeface="Segoe UI"/>
              </a:endParaRPr>
            </a:p>
          </p:txBody>
        </p:sp>
      </p:grpSp>
      <p:grpSp>
        <p:nvGrpSpPr>
          <p:cNvPr id="21" name="Group 20">
            <a:extLst>
              <a:ext uri="{FF2B5EF4-FFF2-40B4-BE49-F238E27FC236}">
                <a16:creationId xmlns:a16="http://schemas.microsoft.com/office/drawing/2014/main" id="{02E029DB-8079-4883-BE78-B0E9F5EE4FBE}"/>
              </a:ext>
            </a:extLst>
          </p:cNvPr>
          <p:cNvGrpSpPr/>
          <p:nvPr/>
        </p:nvGrpSpPr>
        <p:grpSpPr>
          <a:xfrm>
            <a:off x="333465" y="4947404"/>
            <a:ext cx="4613785" cy="599217"/>
            <a:chOff x="426425" y="4250976"/>
            <a:chExt cx="4436060" cy="576136"/>
          </a:xfrm>
        </p:grpSpPr>
        <p:sp>
          <p:nvSpPr>
            <p:cNvPr id="22" name="Rectangle 21">
              <a:extLst>
                <a:ext uri="{FF2B5EF4-FFF2-40B4-BE49-F238E27FC236}">
                  <a16:creationId xmlns:a16="http://schemas.microsoft.com/office/drawing/2014/main" id="{E82CB277-0D28-40FA-BD20-7F91AD1C9640}"/>
                </a:ext>
              </a:extLst>
            </p:cNvPr>
            <p:cNvSpPr/>
            <p:nvPr/>
          </p:nvSpPr>
          <p:spPr>
            <a:xfrm>
              <a:off x="912337" y="4294453"/>
              <a:ext cx="3950148" cy="532659"/>
            </a:xfrm>
            <a:prstGeom prst="rect">
              <a:avLst/>
            </a:prstGeom>
          </p:spPr>
          <p:txBody>
            <a:bodyPr wrap="square" lIns="0" tIns="0" rIns="0" bIns="0" anchor="t" anchorCtr="0">
              <a:spAutoFit/>
            </a:bodyPr>
            <a:lstStyle/>
            <a:p>
              <a:pPr defTabSz="950116" fontAlgn="base">
                <a:spcBef>
                  <a:spcPct val="0"/>
                </a:spcBef>
                <a:spcAft>
                  <a:spcPts val="2448"/>
                </a:spcAft>
                <a:defRPr/>
              </a:pPr>
              <a:r>
                <a:rPr lang="da-DK" kern="0">
                  <a:solidFill>
                    <a:srgbClr val="1A1A1A"/>
                  </a:solidFill>
                  <a:latin typeface="Segoe UI"/>
                  <a:ea typeface="Segoe UI Light" charset="0"/>
                  <a:cs typeface="Segoe UI"/>
                </a:rPr>
                <a:t>Monitor calls to </a:t>
              </a:r>
              <a:r>
                <a:rPr lang="da-DK" sz="1750" kern="0">
                  <a:solidFill>
                    <a:srgbClr val="0078D4"/>
                  </a:solidFill>
                  <a:latin typeface="Segoe UI"/>
                  <a:cs typeface="Segoe UI"/>
                </a:rPr>
                <a:t>SQL, Eventhub, Cosmos Db, etc. </a:t>
              </a:r>
            </a:p>
          </p:txBody>
        </p:sp>
        <p:sp>
          <p:nvSpPr>
            <p:cNvPr id="23" name="arrow_15" title="Icon of a arrow in a circle pointed right">
              <a:extLst>
                <a:ext uri="{FF2B5EF4-FFF2-40B4-BE49-F238E27FC236}">
                  <a16:creationId xmlns:a16="http://schemas.microsoft.com/office/drawing/2014/main" id="{7759BB41-7592-4591-B5B3-097DF0E31E63}"/>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p>
              <a:pPr defTabSz="950938">
                <a:defRPr/>
              </a:pPr>
              <a:endParaRPr lang="en-US" sz="204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A5CD3824-DFFB-45E2-8814-EDA0262D6CE4}"/>
              </a:ext>
            </a:extLst>
          </p:cNvPr>
          <p:cNvPicPr>
            <a:picLocks noChangeAspect="1"/>
          </p:cNvPicPr>
          <p:nvPr/>
        </p:nvPicPr>
        <p:blipFill>
          <a:blip r:embed="rId3"/>
          <a:stretch>
            <a:fillRect/>
          </a:stretch>
        </p:blipFill>
        <p:spPr>
          <a:xfrm>
            <a:off x="5032341" y="1177261"/>
            <a:ext cx="6477576" cy="401909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D93A8EB5-40DE-47D4-A0EE-E0B416167BAE}"/>
              </a:ext>
            </a:extLst>
          </p:cNvPr>
          <p:cNvPicPr>
            <a:picLocks noChangeAspect="1"/>
          </p:cNvPicPr>
          <p:nvPr/>
        </p:nvPicPr>
        <p:blipFill>
          <a:blip r:embed="rId4"/>
          <a:stretch>
            <a:fillRect/>
          </a:stretch>
        </p:blipFill>
        <p:spPr>
          <a:xfrm>
            <a:off x="5900817" y="4086433"/>
            <a:ext cx="6120610" cy="2638238"/>
          </a:xfrm>
          <a:prstGeom prst="rect">
            <a:avLst/>
          </a:prstGeom>
          <a:ln>
            <a:noFill/>
          </a:ln>
          <a:effectLst>
            <a:outerShdw blurRad="190500" algn="tl" rotWithShape="0">
              <a:srgbClr val="000000">
                <a:alpha val="70000"/>
              </a:srgbClr>
            </a:outerShdw>
          </a:effectLst>
        </p:spPr>
      </p:pic>
      <p:grpSp>
        <p:nvGrpSpPr>
          <p:cNvPr id="24" name="Group 23">
            <a:extLst>
              <a:ext uri="{FF2B5EF4-FFF2-40B4-BE49-F238E27FC236}">
                <a16:creationId xmlns:a16="http://schemas.microsoft.com/office/drawing/2014/main" id="{389C46F3-59E5-4F55-9D94-3B363A4AF868}"/>
              </a:ext>
            </a:extLst>
          </p:cNvPr>
          <p:cNvGrpSpPr/>
          <p:nvPr/>
        </p:nvGrpSpPr>
        <p:grpSpPr>
          <a:xfrm>
            <a:off x="350568" y="1354184"/>
            <a:ext cx="4532933" cy="599219"/>
            <a:chOff x="426425" y="3666045"/>
            <a:chExt cx="4358323" cy="576138"/>
          </a:xfrm>
        </p:grpSpPr>
        <p:sp>
          <p:nvSpPr>
            <p:cNvPr id="31" name="Rectangle 30">
              <a:extLst>
                <a:ext uri="{FF2B5EF4-FFF2-40B4-BE49-F238E27FC236}">
                  <a16:creationId xmlns:a16="http://schemas.microsoft.com/office/drawing/2014/main" id="{ACAF9EB0-0847-4E0C-83D5-1AF5B6D3301A}"/>
                </a:ext>
              </a:extLst>
            </p:cNvPr>
            <p:cNvSpPr/>
            <p:nvPr/>
          </p:nvSpPr>
          <p:spPr>
            <a:xfrm>
              <a:off x="912336" y="3709525"/>
              <a:ext cx="3872412" cy="532658"/>
            </a:xfrm>
            <a:prstGeom prst="rect">
              <a:avLst/>
            </a:prstGeom>
          </p:spPr>
          <p:txBody>
            <a:bodyPr wrap="square" lIns="0" tIns="0" rIns="0" bIns="0" anchor="t" anchorCtr="0">
              <a:spAutoFit/>
            </a:bodyPr>
            <a:lstStyle/>
            <a:p>
              <a:pPr defTabSz="896214">
                <a:spcBef>
                  <a:spcPts val="1800"/>
                </a:spcBef>
                <a:defRPr/>
              </a:pPr>
              <a:r>
                <a:rPr lang="en-US">
                  <a:solidFill>
                    <a:srgbClr val="1A1A1A">
                      <a:lumMod val="50000"/>
                    </a:srgbClr>
                  </a:solidFill>
                  <a:latin typeface="Segoe UI" panose="020B0502040204020203" pitchFamily="34" charset="0"/>
                  <a:cs typeface="Segoe UI" panose="020B0502040204020203" pitchFamily="34" charset="0"/>
                </a:rPr>
                <a:t>Available </a:t>
              </a:r>
              <a:r>
                <a:rPr lang="en-US">
                  <a:solidFill>
                    <a:srgbClr val="0078D4"/>
                  </a:solidFill>
                  <a:latin typeface="Segoe UI" panose="020B0502040204020203" pitchFamily="34" charset="0"/>
                  <a:cs typeface="Segoe UI" panose="020B0502040204020203" pitchFamily="34" charset="0"/>
                </a:rPr>
                <a:t>on-by-default</a:t>
              </a:r>
              <a:r>
                <a:rPr lang="en-US">
                  <a:solidFill>
                    <a:srgbClr val="1A1A1A">
                      <a:lumMod val="50000"/>
                    </a:srgbClr>
                  </a:solidFill>
                  <a:latin typeface="Segoe UI" panose="020B0502040204020203" pitchFamily="34" charset="0"/>
                  <a:cs typeface="Segoe UI" panose="020B0502040204020203" pitchFamily="34" charset="0"/>
                </a:rPr>
                <a:t> for Azure App Services &amp; Functions (.NET)</a:t>
              </a:r>
            </a:p>
          </p:txBody>
        </p:sp>
        <p:sp>
          <p:nvSpPr>
            <p:cNvPr id="32" name="arrow_15" title="Icon of a arrow in a circle pointed right">
              <a:extLst>
                <a:ext uri="{FF2B5EF4-FFF2-40B4-BE49-F238E27FC236}">
                  <a16:creationId xmlns:a16="http://schemas.microsoft.com/office/drawing/2014/main" id="{18ADE284-B4C8-42D5-BE49-76249A4E66EA}"/>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p>
              <a:pPr defTabSz="950938">
                <a:defRPr/>
              </a:pPr>
              <a:endParaRPr lang="en-US" sz="2040">
                <a:gradFill>
                  <a:gsLst>
                    <a:gs pos="0">
                      <a:srgbClr val="505050"/>
                    </a:gs>
                    <a:gs pos="100000">
                      <a:srgbClr val="505050"/>
                    </a:gs>
                  </a:gsLst>
                  <a:lin ang="5400000" scaled="1"/>
                </a:gradFill>
                <a:latin typeface="Segoe UI"/>
              </a:endParaRPr>
            </a:p>
          </p:txBody>
        </p:sp>
      </p:grpSp>
      <p:grpSp>
        <p:nvGrpSpPr>
          <p:cNvPr id="4" name="Group 3">
            <a:extLst>
              <a:ext uri="{FF2B5EF4-FFF2-40B4-BE49-F238E27FC236}">
                <a16:creationId xmlns:a16="http://schemas.microsoft.com/office/drawing/2014/main" id="{76F35C1B-639D-1D48-7C67-82837597C829}"/>
              </a:ext>
            </a:extLst>
          </p:cNvPr>
          <p:cNvGrpSpPr/>
          <p:nvPr/>
        </p:nvGrpSpPr>
        <p:grpSpPr>
          <a:xfrm>
            <a:off x="333049" y="2162714"/>
            <a:ext cx="4699292" cy="876218"/>
            <a:chOff x="333049" y="5845711"/>
            <a:chExt cx="4518274" cy="842467"/>
          </a:xfrm>
        </p:grpSpPr>
        <p:sp>
          <p:nvSpPr>
            <p:cNvPr id="6" name="Rectangle 5">
              <a:extLst>
                <a:ext uri="{FF2B5EF4-FFF2-40B4-BE49-F238E27FC236}">
                  <a16:creationId xmlns:a16="http://schemas.microsoft.com/office/drawing/2014/main" id="{F26BDA65-3ED8-A6FC-6244-C1EF387369DB}"/>
                </a:ext>
              </a:extLst>
            </p:cNvPr>
            <p:cNvSpPr/>
            <p:nvPr/>
          </p:nvSpPr>
          <p:spPr>
            <a:xfrm>
              <a:off x="818961" y="5889190"/>
              <a:ext cx="4032362" cy="798988"/>
            </a:xfrm>
            <a:prstGeom prst="rect">
              <a:avLst/>
            </a:prstGeom>
          </p:spPr>
          <p:txBody>
            <a:bodyPr wrap="squar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0116" fontAlgn="base">
                <a:spcBef>
                  <a:spcPct val="0"/>
                </a:spcBef>
                <a:spcAft>
                  <a:spcPts val="2448"/>
                </a:spcAft>
                <a:defRPr/>
              </a:pPr>
              <a:r>
                <a:rPr lang="en-US" kern="0">
                  <a:solidFill>
                    <a:srgbClr val="1A1A1A"/>
                  </a:solidFill>
                  <a:latin typeface="Segoe UI"/>
                  <a:ea typeface="Segoe UI Light" charset="0"/>
                  <a:cs typeface="Segoe UI"/>
                </a:rPr>
                <a:t>Monitor apps in .NET, Python, Java, Node.js or any other language with </a:t>
              </a:r>
              <a:r>
                <a:rPr lang="en-US" kern="0">
                  <a:solidFill>
                    <a:srgbClr val="0078D4"/>
                  </a:solidFill>
                  <a:latin typeface="Segoe UI"/>
                  <a:ea typeface="Segoe UI Light" charset="0"/>
                  <a:cs typeface="Segoe UI"/>
                </a:rPr>
                <a:t>OSS SDKs</a:t>
              </a:r>
            </a:p>
          </p:txBody>
        </p:sp>
        <p:sp>
          <p:nvSpPr>
            <p:cNvPr id="13" name="arrow_15" title="Icon of a arrow in a circle pointed right">
              <a:extLst>
                <a:ext uri="{FF2B5EF4-FFF2-40B4-BE49-F238E27FC236}">
                  <a16:creationId xmlns:a16="http://schemas.microsoft.com/office/drawing/2014/main" id="{4877CF40-A36C-1F2C-B5BA-4DA5343F85ED}"/>
                </a:ext>
              </a:extLst>
            </p:cNvPr>
            <p:cNvSpPr>
              <a:spLocks noChangeAspect="1" noEditPoints="1"/>
            </p:cNvSpPr>
            <p:nvPr/>
          </p:nvSpPr>
          <p:spPr bwMode="auto">
            <a:xfrm>
              <a:off x="333049" y="5845711"/>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33" tIns="46616" rIns="93233" bIns="4661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0938">
                <a:defRPr/>
              </a:pPr>
              <a:endParaRPr lang="en-US" sz="204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54208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2724-A488-8E81-F90E-2C6768627CA4}"/>
              </a:ext>
            </a:extLst>
          </p:cNvPr>
          <p:cNvSpPr>
            <a:spLocks noGrp="1"/>
          </p:cNvSpPr>
          <p:nvPr>
            <p:ph type="title"/>
          </p:nvPr>
        </p:nvSpPr>
        <p:spPr/>
        <p:txBody>
          <a:bodyPr/>
          <a:lstStyle/>
          <a:p>
            <a:r>
              <a:rPr lang="en-US" sz="4400"/>
              <a:t>Common Application Monitoring scenarios</a:t>
            </a:r>
            <a:endParaRPr lang="en-US"/>
          </a:p>
        </p:txBody>
      </p:sp>
      <p:sp>
        <p:nvSpPr>
          <p:cNvPr id="3" name="Content Placeholder 2">
            <a:extLst>
              <a:ext uri="{FF2B5EF4-FFF2-40B4-BE49-F238E27FC236}">
                <a16:creationId xmlns:a16="http://schemas.microsoft.com/office/drawing/2014/main" id="{0623F5ED-2050-F034-A43F-146F9D9FDDC9}"/>
              </a:ext>
            </a:extLst>
          </p:cNvPr>
          <p:cNvSpPr>
            <a:spLocks noGrp="1"/>
          </p:cNvSpPr>
          <p:nvPr>
            <p:ph idx="1"/>
          </p:nvPr>
        </p:nvSpPr>
        <p:spPr/>
        <p:txBody>
          <a:bodyPr/>
          <a:lstStyle/>
          <a:p>
            <a:r>
              <a:rPr lang="en-US"/>
              <a:t>Availability/synthetics</a:t>
            </a:r>
          </a:p>
          <a:p>
            <a:r>
              <a:rPr lang="en-US"/>
              <a:t>Failure/Performance Diagnostics</a:t>
            </a:r>
          </a:p>
          <a:p>
            <a:r>
              <a:rPr lang="en-US"/>
              <a:t>Usage</a:t>
            </a:r>
          </a:p>
          <a:p>
            <a:r>
              <a:rPr lang="en-US"/>
              <a:t>Distributed tracing – App Map &amp; end-to-end transactions</a:t>
            </a:r>
          </a:p>
          <a:p>
            <a:r>
              <a:rPr lang="en-US"/>
              <a:t>Live Metrics (diagnostics)</a:t>
            </a:r>
          </a:p>
          <a:p>
            <a:r>
              <a:rPr lang="en-US"/>
              <a:t>Out of Box – workbooks, dashboards, queries etc.</a:t>
            </a:r>
          </a:p>
          <a:p>
            <a:r>
              <a:rPr lang="en-US"/>
              <a:t>Smart Diagnostics</a:t>
            </a:r>
          </a:p>
        </p:txBody>
      </p:sp>
    </p:spTree>
    <p:extLst>
      <p:ext uri="{BB962C8B-B14F-4D97-AF65-F5344CB8AC3E}">
        <p14:creationId xmlns:p14="http://schemas.microsoft.com/office/powerpoint/2010/main" val="26924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normAutofit/>
          </a:bodyPr>
          <a:lstStyle/>
          <a:p>
            <a:pPr algn="ctr"/>
            <a:r>
              <a:rPr lang="en-US" dirty="0"/>
              <a:t>Challenge 5 </a:t>
            </a:r>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r>
              <a:rPr lang="en-US" dirty="0"/>
              <a:t>Azure Monitor for Containers</a:t>
            </a:r>
          </a:p>
        </p:txBody>
      </p:sp>
    </p:spTree>
    <p:extLst>
      <p:ext uri="{BB962C8B-B14F-4D97-AF65-F5344CB8AC3E}">
        <p14:creationId xmlns:p14="http://schemas.microsoft.com/office/powerpoint/2010/main" val="2076957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Drill down into AKS Containers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322190" y="4629730"/>
            <a:ext cx="4039399" cy="587571"/>
            <a:chOff x="426425" y="2112033"/>
            <a:chExt cx="3960555" cy="57610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Understand cluster capacity needs  under average or heaviest loads </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305100" y="2112045"/>
            <a:ext cx="4355678" cy="587570"/>
            <a:chOff x="426425" y="3666045"/>
            <a:chExt cx="4270659"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784748"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multi-cluster health &amp; node/pod status</a:t>
              </a:r>
              <a:endParaRPr kumimoji="0" lang="en-US" sz="1765" b="0" i="0" u="none" strike="noStrike" kern="0" cap="none" spc="0" normalizeH="0" baseline="0" noProof="0" dirty="0">
                <a:ln>
                  <a:noFill/>
                </a:ln>
                <a:solidFill>
                  <a:srgbClr val="FF0000"/>
                </a:solidFill>
                <a:effectLst/>
                <a:uLnTx/>
                <a:uFillTx/>
                <a:latin typeface="Segoe UI" panose="020B0502040204020203" pitchFamily="34" charset="0"/>
                <a:ea typeface="Segoe UI Light" charset="0"/>
                <a:cs typeface="Segoe UI" panose="020B0502040204020203" pitchFamily="34" charset="0"/>
              </a:endParaRP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322190" y="5416883"/>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containers on demand in AKS with virtual nodes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305100" y="3764464"/>
            <a:ext cx="4064777" cy="587570"/>
            <a:chOff x="426425" y="4835908"/>
            <a:chExt cx="3985437" cy="57610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Analyze Kubernetes event &amp; container logs for troubleshooting</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68DA9077-0770-4A50-A1C3-8E9F6EF2ED58}"/>
              </a:ext>
            </a:extLst>
          </p:cNvPr>
          <p:cNvGrpSpPr/>
          <p:nvPr/>
        </p:nvGrpSpPr>
        <p:grpSpPr>
          <a:xfrm>
            <a:off x="322190" y="2977311"/>
            <a:ext cx="4064777" cy="587570"/>
            <a:chOff x="426425" y="4835908"/>
            <a:chExt cx="3985437" cy="576102"/>
          </a:xfrm>
        </p:grpSpPr>
        <p:sp>
          <p:nvSpPr>
            <p:cNvPr id="33" name="Rectangle 32">
              <a:extLst>
                <a:ext uri="{FF2B5EF4-FFF2-40B4-BE49-F238E27FC236}">
                  <a16:creationId xmlns:a16="http://schemas.microsoft.com/office/drawing/2014/main" id="{76AA9846-21CE-4BCF-B028-C66D4114ADEB}"/>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View overall perf across nodes, controllers and containers</a:t>
              </a:r>
            </a:p>
          </p:txBody>
        </p:sp>
        <p:sp>
          <p:nvSpPr>
            <p:cNvPr id="34" name="arrow_15" title="Icon of a arrow in a circle pointed right">
              <a:extLst>
                <a:ext uri="{FF2B5EF4-FFF2-40B4-BE49-F238E27FC236}">
                  <a16:creationId xmlns:a16="http://schemas.microsoft.com/office/drawing/2014/main" id="{9AFCBFB7-4D78-4517-8DC2-36E36AC9ECD3}"/>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4CE5B5AE-AAC4-4A82-8E15-AC61BB29A14D}"/>
              </a:ext>
            </a:extLst>
          </p:cNvPr>
          <p:cNvPicPr>
            <a:picLocks noChangeAspect="1"/>
          </p:cNvPicPr>
          <p:nvPr/>
        </p:nvPicPr>
        <p:blipFill>
          <a:blip r:embed="rId4"/>
          <a:stretch>
            <a:fillRect/>
          </a:stretch>
        </p:blipFill>
        <p:spPr>
          <a:xfrm>
            <a:off x="4827288" y="1667071"/>
            <a:ext cx="7092398" cy="4283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44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3624-2012-D21F-76FF-12556772D04D}"/>
              </a:ext>
            </a:extLst>
          </p:cNvPr>
          <p:cNvSpPr>
            <a:spLocks noGrp="1"/>
          </p:cNvSpPr>
          <p:nvPr>
            <p:ph type="title"/>
          </p:nvPr>
        </p:nvSpPr>
        <p:spPr>
          <a:xfrm>
            <a:off x="588263" y="457200"/>
            <a:ext cx="11018520" cy="553998"/>
          </a:xfrm>
        </p:spPr>
        <p:txBody>
          <a:bodyPr wrap="square" anchor="t">
            <a:normAutofit fontScale="90000"/>
          </a:bodyPr>
          <a:lstStyle/>
          <a:p>
            <a:r>
              <a:rPr lang="en-US"/>
              <a:t>Azure Monitor container insights overview</a:t>
            </a:r>
          </a:p>
        </p:txBody>
      </p:sp>
      <p:pic>
        <p:nvPicPr>
          <p:cNvPr id="1026" name="Picture 2" descr="Overview diagram of Container insights">
            <a:extLst>
              <a:ext uri="{FF2B5EF4-FFF2-40B4-BE49-F238E27FC236}">
                <a16:creationId xmlns:a16="http://schemas.microsoft.com/office/drawing/2014/main" id="{B9110331-C01A-995C-2382-287032184B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1593207"/>
            <a:ext cx="11018838" cy="4517723"/>
          </a:xfrm>
          <a:prstGeom prst="rect">
            <a:avLst/>
          </a:prstGeom>
          <a:solidFill>
            <a:srgbClr val="FFFFFF"/>
          </a:solidFill>
        </p:spPr>
      </p:pic>
    </p:spTree>
    <p:extLst>
      <p:ext uri="{BB962C8B-B14F-4D97-AF65-F5344CB8AC3E}">
        <p14:creationId xmlns:p14="http://schemas.microsoft.com/office/powerpoint/2010/main" val="32311569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DFF647-9009-46FC-852A-33F9A3308F93}"/>
              </a:ext>
            </a:extLst>
          </p:cNvPr>
          <p:cNvSpPr>
            <a:spLocks noGrp="1"/>
          </p:cNvSpPr>
          <p:nvPr>
            <p:ph type="body" sz="quarter" idx="16"/>
          </p:nvPr>
        </p:nvSpPr>
        <p:spPr>
          <a:xfrm>
            <a:off x="-88900" y="3429000"/>
            <a:ext cx="4291124" cy="2482949"/>
          </a:xfrm>
        </p:spPr>
        <p:txBody>
          <a:bodyPr>
            <a:noAutofit/>
          </a:bodyPr>
          <a:lstStyle/>
          <a:p>
            <a:pPr algn="ctr"/>
            <a:r>
              <a:rPr lang="en-US" sz="1600" b="1"/>
              <a:t>Monitoring</a:t>
            </a:r>
            <a:endParaRPr lang="en-US" sz="1400" b="1"/>
          </a:p>
          <a:p>
            <a:pPr lvl="1"/>
            <a:r>
              <a:rPr lang="en-US" sz="1600"/>
              <a:t>View live infrastructure metrics (CPU, Memory, Network, Disk usage)</a:t>
            </a:r>
          </a:p>
          <a:p>
            <a:pPr lvl="1"/>
            <a:r>
              <a:rPr lang="en-US" sz="1600"/>
              <a:t>At-scale management view across all clusters in all subscriptions</a:t>
            </a:r>
          </a:p>
          <a:p>
            <a:pPr lvl="1"/>
            <a:r>
              <a:rPr lang="en-US" sz="1600"/>
              <a:t>Create Azure Dashboards and Workbooks</a:t>
            </a:r>
          </a:p>
        </p:txBody>
      </p:sp>
      <p:sp>
        <p:nvSpPr>
          <p:cNvPr id="9" name="Text Placeholder 8">
            <a:extLst>
              <a:ext uri="{FF2B5EF4-FFF2-40B4-BE49-F238E27FC236}">
                <a16:creationId xmlns:a16="http://schemas.microsoft.com/office/drawing/2014/main" id="{5D5F2EF8-0E0D-4035-A6DA-CDBA17F6531F}"/>
              </a:ext>
            </a:extLst>
          </p:cNvPr>
          <p:cNvSpPr>
            <a:spLocks noGrp="1"/>
          </p:cNvSpPr>
          <p:nvPr>
            <p:ph type="body" sz="quarter" idx="17"/>
          </p:nvPr>
        </p:nvSpPr>
        <p:spPr>
          <a:xfrm>
            <a:off x="4202224" y="3449235"/>
            <a:ext cx="3475037" cy="2548509"/>
          </a:xfrm>
        </p:spPr>
        <p:txBody>
          <a:bodyPr>
            <a:normAutofit/>
          </a:bodyPr>
          <a:lstStyle/>
          <a:p>
            <a:pPr algn="ctr"/>
            <a:r>
              <a:rPr lang="en-US" sz="1600" b="1"/>
              <a:t>Analysis</a:t>
            </a:r>
          </a:p>
          <a:p>
            <a:pPr lvl="1"/>
            <a:r>
              <a:rPr lang="en-US" sz="1600"/>
              <a:t>Drill-in features to troubleshoot errors</a:t>
            </a:r>
          </a:p>
          <a:p>
            <a:pPr lvl="1"/>
            <a:r>
              <a:rPr lang="en-US" sz="1600"/>
              <a:t>Query data in Log Analytics</a:t>
            </a:r>
          </a:p>
          <a:p>
            <a:pPr lvl="1"/>
            <a:r>
              <a:rPr lang="en-US" sz="1600"/>
              <a:t>Filter and explore metrics</a:t>
            </a:r>
          </a:p>
          <a:p>
            <a:endParaRPr lang="en-US" sz="1600"/>
          </a:p>
        </p:txBody>
      </p:sp>
      <p:sp>
        <p:nvSpPr>
          <p:cNvPr id="10" name="Text Placeholder 9">
            <a:extLst>
              <a:ext uri="{FF2B5EF4-FFF2-40B4-BE49-F238E27FC236}">
                <a16:creationId xmlns:a16="http://schemas.microsoft.com/office/drawing/2014/main" id="{F95226DD-1703-49CD-8017-2613F97059DD}"/>
              </a:ext>
            </a:extLst>
          </p:cNvPr>
          <p:cNvSpPr>
            <a:spLocks noGrp="1"/>
          </p:cNvSpPr>
          <p:nvPr>
            <p:ph type="body" sz="quarter" idx="18"/>
          </p:nvPr>
        </p:nvSpPr>
        <p:spPr>
          <a:xfrm>
            <a:off x="8258745" y="3449235"/>
            <a:ext cx="3475038" cy="2563897"/>
          </a:xfrm>
        </p:spPr>
        <p:txBody>
          <a:bodyPr>
            <a:normAutofit/>
          </a:bodyPr>
          <a:lstStyle/>
          <a:p>
            <a:pPr algn="ctr"/>
            <a:r>
              <a:rPr lang="en-US" sz="1600" b="1">
                <a:latin typeface="+mn-lt"/>
              </a:rPr>
              <a:t>Alerting</a:t>
            </a:r>
          </a:p>
          <a:p>
            <a:pPr lvl="1"/>
            <a:r>
              <a:rPr lang="en-US" sz="1600"/>
              <a:t>Out-of-the-box recommended metric alerts</a:t>
            </a:r>
          </a:p>
          <a:p>
            <a:pPr lvl="1"/>
            <a:r>
              <a:rPr lang="en-US" sz="1600"/>
              <a:t>Log based alerting</a:t>
            </a:r>
          </a:p>
          <a:p>
            <a:pPr lvl="1"/>
            <a:r>
              <a:rPr lang="en-US" sz="1600"/>
              <a:t>Configuration via action groups</a:t>
            </a:r>
          </a:p>
          <a:p>
            <a:endParaRPr lang="en-US" sz="1600">
              <a:latin typeface="+mn-lt"/>
            </a:endParaRPr>
          </a:p>
        </p:txBody>
      </p:sp>
      <p:pic>
        <p:nvPicPr>
          <p:cNvPr id="12" name="Content Placeholder 4" descr="Icon&#10;&#10;Description automatically generated">
            <a:extLst>
              <a:ext uri="{FF2B5EF4-FFF2-40B4-BE49-F238E27FC236}">
                <a16:creationId xmlns:a16="http://schemas.microsoft.com/office/drawing/2014/main" id="{D8149E8B-4BD9-4652-B992-72D413DD6EE6}"/>
              </a:ext>
            </a:extLst>
          </p:cNvPr>
          <p:cNvPicPr>
            <a:picLocks noGrp="1" noChangeAspect="1"/>
          </p:cNvPicPr>
          <p:nvPr>
            <p:ph type="pic" sz="quarter" idx="13"/>
          </p:nvPr>
        </p:nvPicPr>
        <p:blipFill rotWithShape="1">
          <a:blip r:embed="rId2"/>
          <a:srcRect/>
          <a:stretch/>
        </p:blipFill>
        <p:spPr>
          <a:xfrm>
            <a:off x="1496616" y="1440434"/>
            <a:ext cx="1448816" cy="1448816"/>
          </a:xfrm>
          <a:prstGeom prst="rect">
            <a:avLst/>
          </a:prstGeom>
        </p:spPr>
      </p:pic>
      <p:pic>
        <p:nvPicPr>
          <p:cNvPr id="14" name="Picture Placeholder 13" descr="Icon&#10;&#10;Description automatically generated">
            <a:extLst>
              <a:ext uri="{FF2B5EF4-FFF2-40B4-BE49-F238E27FC236}">
                <a16:creationId xmlns:a16="http://schemas.microsoft.com/office/drawing/2014/main" id="{EEA9846D-2EED-4A34-82A9-261E401B3C97}"/>
              </a:ext>
            </a:extLst>
          </p:cNvPr>
          <p:cNvPicPr>
            <a:picLocks noGrp="1" noChangeAspect="1"/>
          </p:cNvPicPr>
          <p:nvPr>
            <p:ph type="pic" sz="quarter" idx="14"/>
          </p:nvPr>
        </p:nvPicPr>
        <p:blipFill rotWithShape="1">
          <a:blip r:embed="rId3"/>
          <a:srcRect l="23" r="23"/>
          <a:stretch/>
        </p:blipFill>
        <p:spPr>
          <a:xfrm>
            <a:off x="5324959" y="1440434"/>
            <a:ext cx="1448816" cy="1448816"/>
          </a:xfrm>
          <a:prstGeom prst="rect">
            <a:avLst/>
          </a:prstGeom>
        </p:spPr>
      </p:pic>
      <p:pic>
        <p:nvPicPr>
          <p:cNvPr id="16" name="Picture Placeholder 15" descr="Icon&#10;&#10;Description automatically generated">
            <a:extLst>
              <a:ext uri="{FF2B5EF4-FFF2-40B4-BE49-F238E27FC236}">
                <a16:creationId xmlns:a16="http://schemas.microsoft.com/office/drawing/2014/main" id="{5352D4CA-929C-46AD-B99B-1710F42D78CB}"/>
              </a:ext>
            </a:extLst>
          </p:cNvPr>
          <p:cNvPicPr>
            <a:picLocks noGrp="1" noChangeAspect="1"/>
          </p:cNvPicPr>
          <p:nvPr>
            <p:ph type="pic" sz="quarter" idx="15"/>
          </p:nvPr>
        </p:nvPicPr>
        <p:blipFill rotWithShape="1">
          <a:blip r:embed="rId4"/>
          <a:srcRect l="23" r="23"/>
          <a:stretch/>
        </p:blipFill>
        <p:spPr>
          <a:xfrm>
            <a:off x="9153303" y="1440434"/>
            <a:ext cx="1448816" cy="1448816"/>
          </a:xfrm>
          <a:prstGeom prst="rect">
            <a:avLst/>
          </a:prstGeom>
        </p:spPr>
      </p:pic>
      <p:sp>
        <p:nvSpPr>
          <p:cNvPr id="3" name="TextBox 2">
            <a:extLst>
              <a:ext uri="{FF2B5EF4-FFF2-40B4-BE49-F238E27FC236}">
                <a16:creationId xmlns:a16="http://schemas.microsoft.com/office/drawing/2014/main" id="{E2CC7ADA-0E42-50C0-950E-B55D24686B83}"/>
              </a:ext>
            </a:extLst>
          </p:cNvPr>
          <p:cNvSpPr txBox="1"/>
          <p:nvPr/>
        </p:nvSpPr>
        <p:spPr>
          <a:xfrm>
            <a:off x="801757" y="384313"/>
            <a:ext cx="1036982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000000"/>
                </a:solidFill>
                <a:effectLst/>
                <a:uLnTx/>
                <a:uFillTx/>
                <a:latin typeface="Segoe UI Semibold"/>
                <a:ea typeface="+mn-lt"/>
                <a:cs typeface="Segoe UI"/>
              </a:rPr>
              <a:t>Container Insights – Key Capabilities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Semibold"/>
            </a:endParaRPr>
          </a:p>
        </p:txBody>
      </p:sp>
    </p:spTree>
    <p:extLst>
      <p:ext uri="{BB962C8B-B14F-4D97-AF65-F5344CB8AC3E}">
        <p14:creationId xmlns:p14="http://schemas.microsoft.com/office/powerpoint/2010/main" val="5375959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normAutofit/>
          </a:bodyPr>
          <a:lstStyle/>
          <a:p>
            <a:pPr algn="ctr"/>
            <a:r>
              <a:rPr lang="en-US" dirty="0"/>
              <a:t>Challenge 6 </a:t>
            </a:r>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pPr algn="ctr"/>
            <a:r>
              <a:rPr lang="en-GB" dirty="0"/>
              <a:t>Log Queries with KQL </a:t>
            </a:r>
          </a:p>
          <a:p>
            <a:pPr algn="ctr"/>
            <a:r>
              <a:rPr lang="en-GB" dirty="0"/>
              <a:t>(</a:t>
            </a:r>
            <a:r>
              <a:rPr lang="en-US" dirty="0"/>
              <a:t>Kusto Query Language)</a:t>
            </a:r>
          </a:p>
        </p:txBody>
      </p:sp>
    </p:spTree>
    <p:extLst>
      <p:ext uri="{BB962C8B-B14F-4D97-AF65-F5344CB8AC3E}">
        <p14:creationId xmlns:p14="http://schemas.microsoft.com/office/powerpoint/2010/main" val="3884105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1A1A1A"/>
                </a:solidFill>
                <a:effectLst/>
                <a:uLnTx/>
                <a:uFillTx/>
                <a:latin typeface="Segoe UI Semibold"/>
                <a:ea typeface="+mn-ea"/>
                <a:cs typeface="Segoe UI" pitchFamily="34" charset="0"/>
              </a:rPr>
              <a:t>Advanced Queries with Log Analytics</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424736" y="4081150"/>
            <a:ext cx="4234953" cy="587571"/>
            <a:chOff x="426425" y="2112033"/>
            <a:chExt cx="4152292" cy="57610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6" y="2155512"/>
              <a:ext cx="3666381" cy="5326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Run queries for investigations, statistics &amp; root cause/trend analyses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424736" y="2256832"/>
            <a:ext cx="4169247" cy="587570"/>
            <a:chOff x="426425" y="3666045"/>
            <a:chExt cx="4087867"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601956"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Log Analytics advanced query experience now in Azure Portal</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424736" y="5042345"/>
            <a:ext cx="4152158" cy="587570"/>
            <a:chOff x="426425" y="4250976"/>
            <a:chExt cx="4071112"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585200"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Utilize ML algorithms for clustering and anomaly detection</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424736" y="3173681"/>
            <a:ext cx="4169247" cy="587571"/>
            <a:chOff x="426425" y="4835908"/>
            <a:chExt cx="4087868" cy="576103"/>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601956"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Central Analytics Platform across Monitoring, Management, Security</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DDEB53-F008-47D6-8CB0-543597FB7126}"/>
              </a:ext>
            </a:extLst>
          </p:cNvPr>
          <p:cNvPicPr>
            <a:picLocks noChangeAspect="1"/>
          </p:cNvPicPr>
          <p:nvPr/>
        </p:nvPicPr>
        <p:blipFill>
          <a:blip r:embed="rId3"/>
          <a:stretch>
            <a:fillRect/>
          </a:stretch>
        </p:blipFill>
        <p:spPr>
          <a:xfrm>
            <a:off x="4787894" y="1727119"/>
            <a:ext cx="7200191" cy="4363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98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C542-607D-4567-AFB2-A2E0525DCBE5}"/>
              </a:ext>
            </a:extLst>
          </p:cNvPr>
          <p:cNvSpPr>
            <a:spLocks noGrp="1"/>
          </p:cNvSpPr>
          <p:nvPr>
            <p:ph type="title"/>
          </p:nvPr>
        </p:nvSpPr>
        <p:spPr/>
        <p:txBody>
          <a:bodyPr/>
          <a:lstStyle/>
          <a:p>
            <a:r>
              <a:rPr lang="en-US" dirty="0"/>
              <a:t>Anatomy of a KQL Query</a:t>
            </a:r>
          </a:p>
        </p:txBody>
      </p:sp>
      <p:sp>
        <p:nvSpPr>
          <p:cNvPr id="6" name="Rectangle: Rounded Corners 5">
            <a:extLst>
              <a:ext uri="{FF2B5EF4-FFF2-40B4-BE49-F238E27FC236}">
                <a16:creationId xmlns:a16="http://schemas.microsoft.com/office/drawing/2014/main" id="{06A53A8E-7DAA-4D7C-B5D5-F717A06C4468}"/>
              </a:ext>
            </a:extLst>
          </p:cNvPr>
          <p:cNvSpPr/>
          <p:nvPr/>
        </p:nvSpPr>
        <p:spPr>
          <a:xfrm>
            <a:off x="2072036" y="2573767"/>
            <a:ext cx="5167621" cy="253841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0000"/>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SecurityEvent</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where</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TimeGenerated</a:t>
            </a:r>
            <a:r>
              <a:rPr kumimoji="0" lang="de-DE" sz="1800" b="0" i="0" u="none" strike="noStrike" kern="1200" cap="none" spc="0" normalizeH="0" baseline="0" noProof="0" dirty="0">
                <a:ln>
                  <a:noFill/>
                </a:ln>
                <a:solidFill>
                  <a:srgbClr val="FFFFFF"/>
                </a:solidFill>
                <a:effectLst/>
                <a:uLnTx/>
                <a:uFillTx/>
                <a:latin typeface="Segoe UI"/>
                <a:ea typeface="+mn-ea"/>
                <a:cs typeface="+mn-cs"/>
              </a:rPr>
              <a:t>  &gt;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ago</a:t>
            </a:r>
            <a:r>
              <a:rPr kumimoji="0" lang="de-DE" sz="1800" b="0" i="0" u="none" strike="noStrike" kern="1200" cap="none" spc="0" normalizeH="0" baseline="0" noProof="0" dirty="0">
                <a:ln>
                  <a:noFill/>
                </a:ln>
                <a:solidFill>
                  <a:srgbClr val="FFFFFF"/>
                </a:solidFill>
                <a:effectLst/>
                <a:uLnTx/>
                <a:uFillTx/>
                <a:latin typeface="Segoe UI"/>
                <a:ea typeface="+mn-ea"/>
                <a:cs typeface="+mn-cs"/>
              </a:rPr>
              <a:t> (1h)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where</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EventID</a:t>
            </a:r>
            <a:r>
              <a:rPr kumimoji="0" lang="de-DE" sz="1800" b="0" i="0" u="none" strike="noStrike" kern="1200" cap="none" spc="0" normalizeH="0" baseline="0" noProof="0" dirty="0">
                <a:ln>
                  <a:noFill/>
                </a:ln>
                <a:solidFill>
                  <a:srgbClr val="FFFFFF"/>
                </a:solidFill>
                <a:effectLst/>
                <a:uLnTx/>
                <a:uFillTx/>
                <a:latin typeface="Segoe UI"/>
                <a:ea typeface="+mn-ea"/>
                <a:cs typeface="+mn-cs"/>
              </a:rPr>
              <a:t> == 4624</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summarize</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count</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by</a:t>
            </a:r>
            <a:r>
              <a:rPr kumimoji="0" lang="de-DE" sz="1800" b="0" i="0" u="none" strike="noStrike" kern="1200" cap="none" spc="0" normalizeH="0" baseline="0" noProof="0" dirty="0">
                <a:ln>
                  <a:noFill/>
                </a:ln>
                <a:solidFill>
                  <a:srgbClr val="FFFFFF"/>
                </a:solidFill>
                <a:effectLst/>
                <a:uLnTx/>
                <a:uFillTx/>
                <a:latin typeface="Segoe UI"/>
                <a:ea typeface="+mn-ea"/>
                <a:cs typeface="+mn-cs"/>
              </a:rPr>
              <a:t> Account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order</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by</a:t>
            </a:r>
            <a:r>
              <a:rPr kumimoji="0" lang="de-DE" sz="1800" b="0" i="0" u="none" strike="noStrike" kern="1200" cap="none" spc="0" normalizeH="0" baseline="0" noProof="0" dirty="0">
                <a:ln>
                  <a:noFill/>
                </a:ln>
                <a:solidFill>
                  <a:srgbClr val="FFFFFF"/>
                </a:solidFill>
                <a:effectLst/>
                <a:uLnTx/>
                <a:uFillTx/>
                <a:latin typeface="Segoe UI"/>
                <a:ea typeface="+mn-ea"/>
                <a:cs typeface="+mn-cs"/>
              </a:rPr>
              <a:t> Account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asc</a:t>
            </a: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project</a:t>
            </a:r>
            <a:r>
              <a:rPr kumimoji="0" lang="de-DE" sz="1800" b="0" i="0" u="none" strike="noStrike" kern="1200" cap="none" spc="0" normalizeH="0" baseline="0" noProof="0" dirty="0">
                <a:ln>
                  <a:noFill/>
                </a:ln>
                <a:solidFill>
                  <a:srgbClr val="FFFFFF"/>
                </a:solidFill>
                <a:effectLst/>
                <a:uLnTx/>
                <a:uFillTx/>
                <a:latin typeface="Segoe UI"/>
                <a:ea typeface="+mn-ea"/>
                <a:cs typeface="+mn-cs"/>
              </a:rPr>
              <a:t> Account ,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SuccessfulLogons</a:t>
            </a:r>
            <a:r>
              <a:rPr kumimoji="0" lang="de-DE" sz="1800" b="0" i="0" u="none" strike="noStrike" kern="1200" cap="none" spc="0" normalizeH="0" baseline="0" noProof="0" dirty="0">
                <a:ln>
                  <a:noFill/>
                </a:ln>
                <a:solidFill>
                  <a:srgbClr val="FFFFFF"/>
                </a:solidFill>
                <a:effectLst/>
                <a:uLnTx/>
                <a:uFillTx/>
                <a:latin typeface="Segoe UI"/>
                <a:ea typeface="+mn-ea"/>
                <a:cs typeface="+mn-cs"/>
              </a:rPr>
              <a:t> = </a:t>
            </a:r>
            <a:r>
              <a:rPr kumimoji="0" lang="de-DE" sz="1800" b="0" i="0" u="none" strike="noStrike" kern="1200" cap="none" spc="0" normalizeH="0" baseline="0" noProof="0" dirty="0" err="1">
                <a:ln>
                  <a:noFill/>
                </a:ln>
                <a:solidFill>
                  <a:srgbClr val="FFFFFF"/>
                </a:solidFill>
                <a:effectLst/>
                <a:uLnTx/>
                <a:uFillTx/>
                <a:latin typeface="Segoe UI"/>
                <a:ea typeface="+mn-ea"/>
                <a:cs typeface="+mn-cs"/>
              </a:rPr>
              <a:t>count</a:t>
            </a:r>
            <a:r>
              <a:rPr kumimoji="0" lang="de-DE" sz="1800" b="0" i="0" u="none" strike="noStrike" kern="1200" cap="none" spc="0" normalizeH="0" baseline="0" noProof="0" dirty="0">
                <a:ln>
                  <a:noFill/>
                </a:ln>
                <a:solidFill>
                  <a:srgbClr val="FFFFFF"/>
                </a:solidFill>
                <a:effectLst/>
                <a:uLnTx/>
                <a:uFillTx/>
                <a:latin typeface="Segoe UI"/>
                <a:ea typeface="+mn-ea"/>
                <a:cs typeface="+mn-cs"/>
              </a:rPr>
              <a:t>_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F781E9F-6CD3-4753-B42E-401AF2B160CC}"/>
              </a:ext>
              <a:ext uri="{C183D7F6-B498-43B3-948B-1728B52AA6E4}">
                <adec:decorative xmlns:adec="http://schemas.microsoft.com/office/drawing/2017/decorative" val="1"/>
              </a:ext>
            </a:extLst>
          </p:cNvPr>
          <p:cNvGrpSpPr/>
          <p:nvPr/>
        </p:nvGrpSpPr>
        <p:grpSpPr>
          <a:xfrm>
            <a:off x="2829128" y="1425487"/>
            <a:ext cx="1385887" cy="1578491"/>
            <a:chOff x="919163" y="2357439"/>
            <a:chExt cx="1385887" cy="1710154"/>
          </a:xfrm>
        </p:grpSpPr>
        <p:sp>
          <p:nvSpPr>
            <p:cNvPr id="8" name="Rectangle 7">
              <a:extLst>
                <a:ext uri="{FF2B5EF4-FFF2-40B4-BE49-F238E27FC236}">
                  <a16:creationId xmlns:a16="http://schemas.microsoft.com/office/drawing/2014/main" id="{8F077675-844D-4940-A22A-769A5860D017}"/>
                </a:ext>
              </a:extLst>
            </p:cNvPr>
            <p:cNvSpPr/>
            <p:nvPr/>
          </p:nvSpPr>
          <p:spPr>
            <a:xfrm>
              <a:off x="919163" y="2357439"/>
              <a:ext cx="1385887" cy="723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What?</a:t>
              </a:r>
            </a:p>
          </p:txBody>
        </p:sp>
        <p:cxnSp>
          <p:nvCxnSpPr>
            <p:cNvPr id="9" name="Straight Arrow Connector 8">
              <a:extLst>
                <a:ext uri="{FF2B5EF4-FFF2-40B4-BE49-F238E27FC236}">
                  <a16:creationId xmlns:a16="http://schemas.microsoft.com/office/drawing/2014/main" id="{705A3C83-2E47-4CEE-83E0-ED4D0A186F14}"/>
                </a:ext>
              </a:extLst>
            </p:cNvPr>
            <p:cNvCxnSpPr>
              <a:cxnSpLocks/>
              <a:stCxn id="8" idx="2"/>
            </p:cNvCxnSpPr>
            <p:nvPr/>
          </p:nvCxnSpPr>
          <p:spPr>
            <a:xfrm flipH="1">
              <a:off x="1101838" y="3081338"/>
              <a:ext cx="510269" cy="986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18EFEDA-487E-40F8-8C2A-92170453B9CD}"/>
              </a:ext>
              <a:ext uri="{C183D7F6-B498-43B3-948B-1728B52AA6E4}">
                <adec:decorative xmlns:adec="http://schemas.microsoft.com/office/drawing/2017/decorative" val="1"/>
              </a:ext>
            </a:extLst>
          </p:cNvPr>
          <p:cNvGrpSpPr/>
          <p:nvPr/>
        </p:nvGrpSpPr>
        <p:grpSpPr>
          <a:xfrm>
            <a:off x="135106" y="1811652"/>
            <a:ext cx="2136607" cy="1633721"/>
            <a:chOff x="3952875" y="1503411"/>
            <a:chExt cx="3506028" cy="2044879"/>
          </a:xfrm>
        </p:grpSpPr>
        <p:sp>
          <p:nvSpPr>
            <p:cNvPr id="15" name="Rectangle 14">
              <a:extLst>
                <a:ext uri="{FF2B5EF4-FFF2-40B4-BE49-F238E27FC236}">
                  <a16:creationId xmlns:a16="http://schemas.microsoft.com/office/drawing/2014/main" id="{5F1B3895-C853-4ECC-B501-36BBDBCFF3F4}"/>
                </a:ext>
              </a:extLst>
            </p:cNvPr>
            <p:cNvSpPr/>
            <p:nvPr/>
          </p:nvSpPr>
          <p:spPr>
            <a:xfrm>
              <a:off x="3952875" y="1503411"/>
              <a:ext cx="2428875" cy="111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Pipe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Command separation</a:t>
              </a:r>
            </a:p>
          </p:txBody>
        </p:sp>
        <p:cxnSp>
          <p:nvCxnSpPr>
            <p:cNvPr id="16" name="Straight Arrow Connector 15">
              <a:extLst>
                <a:ext uri="{FF2B5EF4-FFF2-40B4-BE49-F238E27FC236}">
                  <a16:creationId xmlns:a16="http://schemas.microsoft.com/office/drawing/2014/main" id="{034262F8-71E8-4138-BE03-469354932AEB}"/>
                </a:ext>
              </a:extLst>
            </p:cNvPr>
            <p:cNvCxnSpPr>
              <a:cxnSpLocks/>
              <a:stCxn id="15" idx="2"/>
            </p:cNvCxnSpPr>
            <p:nvPr/>
          </p:nvCxnSpPr>
          <p:spPr>
            <a:xfrm>
              <a:off x="5167312" y="2621657"/>
              <a:ext cx="2291591" cy="926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EC53AB-9439-4024-8693-4E756335E06F}"/>
              </a:ext>
              <a:ext uri="{C183D7F6-B498-43B3-948B-1728B52AA6E4}">
                <adec:decorative xmlns:adec="http://schemas.microsoft.com/office/drawing/2017/decorative" val="1"/>
              </a:ext>
            </a:extLst>
          </p:cNvPr>
          <p:cNvGrpSpPr/>
          <p:nvPr/>
        </p:nvGrpSpPr>
        <p:grpSpPr>
          <a:xfrm>
            <a:off x="3433966" y="4725258"/>
            <a:ext cx="1385887" cy="1484185"/>
            <a:chOff x="3802857" y="4491038"/>
            <a:chExt cx="1385887" cy="1484185"/>
          </a:xfrm>
        </p:grpSpPr>
        <p:sp>
          <p:nvSpPr>
            <p:cNvPr id="24" name="Rectangle 23">
              <a:extLst>
                <a:ext uri="{FF2B5EF4-FFF2-40B4-BE49-F238E27FC236}">
                  <a16:creationId xmlns:a16="http://schemas.microsoft.com/office/drawing/2014/main" id="{4034954D-634B-4F9A-8AF6-763737D8A718}"/>
                </a:ext>
              </a:extLst>
            </p:cNvPr>
            <p:cNvSpPr/>
            <p:nvPr/>
          </p:nvSpPr>
          <p:spPr>
            <a:xfrm>
              <a:off x="3802857" y="5251324"/>
              <a:ext cx="1385887" cy="723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Modify columns</a:t>
              </a:r>
            </a:p>
          </p:txBody>
        </p:sp>
        <p:cxnSp>
          <p:nvCxnSpPr>
            <p:cNvPr id="25" name="Straight Arrow Connector 24">
              <a:extLst>
                <a:ext uri="{FF2B5EF4-FFF2-40B4-BE49-F238E27FC236}">
                  <a16:creationId xmlns:a16="http://schemas.microsoft.com/office/drawing/2014/main" id="{C26DC2F8-1638-4F65-AE02-613CE6970E01}"/>
                </a:ext>
              </a:extLst>
            </p:cNvPr>
            <p:cNvCxnSpPr>
              <a:stCxn id="24" idx="0"/>
            </p:cNvCxnSpPr>
            <p:nvPr/>
          </p:nvCxnSpPr>
          <p:spPr>
            <a:xfrm flipH="1" flipV="1">
              <a:off x="4295775" y="4491038"/>
              <a:ext cx="200026" cy="760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A screenshot of a query result">
            <a:extLst>
              <a:ext uri="{FF2B5EF4-FFF2-40B4-BE49-F238E27FC236}">
                <a16:creationId xmlns:a16="http://schemas.microsoft.com/office/drawing/2014/main" id="{E69F5B57-9578-453B-8372-0471928D9135}"/>
              </a:ext>
            </a:extLst>
          </p:cNvPr>
          <p:cNvPicPr>
            <a:picLocks noChangeAspect="1"/>
          </p:cNvPicPr>
          <p:nvPr/>
        </p:nvPicPr>
        <p:blipFill>
          <a:blip r:embed="rId4"/>
          <a:stretch>
            <a:fillRect/>
          </a:stretch>
        </p:blipFill>
        <p:spPr>
          <a:xfrm>
            <a:off x="8222349" y="2757628"/>
            <a:ext cx="3303207" cy="228976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Arrow: Right 35">
            <a:extLst>
              <a:ext uri="{FF2B5EF4-FFF2-40B4-BE49-F238E27FC236}">
                <a16:creationId xmlns:a16="http://schemas.microsoft.com/office/drawing/2014/main" id="{5B041285-BDAE-4580-A956-CB502A3058BE}"/>
              </a:ext>
              <a:ext uri="{C183D7F6-B498-43B3-948B-1728B52AA6E4}">
                <adec:decorative xmlns:adec="http://schemas.microsoft.com/office/drawing/2017/decorative" val="1"/>
              </a:ext>
            </a:extLst>
          </p:cNvPr>
          <p:cNvSpPr/>
          <p:nvPr/>
        </p:nvSpPr>
        <p:spPr>
          <a:xfrm>
            <a:off x="7239657" y="3613214"/>
            <a:ext cx="851062" cy="292957"/>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A5DAC88-D236-4309-82D7-73C02C37A918}"/>
              </a:ext>
              <a:ext uri="{C183D7F6-B498-43B3-948B-1728B52AA6E4}">
                <adec:decorative xmlns:adec="http://schemas.microsoft.com/office/drawing/2017/decorative" val="1"/>
              </a:ext>
            </a:extLst>
          </p:cNvPr>
          <p:cNvGrpSpPr/>
          <p:nvPr/>
        </p:nvGrpSpPr>
        <p:grpSpPr>
          <a:xfrm>
            <a:off x="186774" y="3340168"/>
            <a:ext cx="5999713" cy="931076"/>
            <a:chOff x="186774" y="3340168"/>
            <a:chExt cx="5999713" cy="931076"/>
          </a:xfrm>
        </p:grpSpPr>
        <p:grpSp>
          <p:nvGrpSpPr>
            <p:cNvPr id="10" name="Group 9">
              <a:extLst>
                <a:ext uri="{FF2B5EF4-FFF2-40B4-BE49-F238E27FC236}">
                  <a16:creationId xmlns:a16="http://schemas.microsoft.com/office/drawing/2014/main" id="{3A0CA4B8-0BDC-49CE-9A83-051D7054B6FC}"/>
                </a:ext>
              </a:extLst>
            </p:cNvPr>
            <p:cNvGrpSpPr/>
            <p:nvPr/>
          </p:nvGrpSpPr>
          <p:grpSpPr>
            <a:xfrm>
              <a:off x="186774" y="3547345"/>
              <a:ext cx="2424251" cy="723899"/>
              <a:chOff x="919162" y="3310001"/>
              <a:chExt cx="2772291" cy="723899"/>
            </a:xfrm>
          </p:grpSpPr>
          <p:sp>
            <p:nvSpPr>
              <p:cNvPr id="12" name="Rectangle 11">
                <a:extLst>
                  <a:ext uri="{FF2B5EF4-FFF2-40B4-BE49-F238E27FC236}">
                    <a16:creationId xmlns:a16="http://schemas.microsoft.com/office/drawing/2014/main" id="{ACF927BB-690E-4A0C-A791-842A81743928}"/>
                  </a:ext>
                </a:extLst>
              </p:cNvPr>
              <p:cNvSpPr/>
              <p:nvPr/>
            </p:nvSpPr>
            <p:spPr>
              <a:xfrm>
                <a:off x="919162" y="3310001"/>
                <a:ext cx="1385887" cy="7238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Segoe UI"/>
                    <a:ea typeface="+mn-ea"/>
                    <a:cs typeface="+mn-cs"/>
                  </a:rPr>
                  <a:t>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Segoe UI"/>
                    <a:ea typeface="+mn-ea"/>
                    <a:cs typeface="+mn-cs"/>
                  </a:rPr>
                  <a:t>Where?</a:t>
                </a:r>
              </a:p>
            </p:txBody>
          </p:sp>
          <p:cxnSp>
            <p:nvCxnSpPr>
              <p:cNvPr id="13" name="Straight Arrow Connector 12">
                <a:extLst>
                  <a:ext uri="{FF2B5EF4-FFF2-40B4-BE49-F238E27FC236}">
                    <a16:creationId xmlns:a16="http://schemas.microsoft.com/office/drawing/2014/main" id="{3A05B64C-4F10-4FA5-94CC-57E6D9EEE2E9}"/>
                  </a:ext>
                </a:extLst>
              </p:cNvPr>
              <p:cNvCxnSpPr>
                <a:cxnSpLocks/>
                <a:stCxn id="12" idx="3"/>
              </p:cNvCxnSpPr>
              <p:nvPr/>
            </p:nvCxnSpPr>
            <p:spPr>
              <a:xfrm flipV="1">
                <a:off x="2305050" y="3331703"/>
                <a:ext cx="1386403" cy="340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D1C38653-1600-48B4-87CD-5A4A814F9398}"/>
                </a:ext>
              </a:extLst>
            </p:cNvPr>
            <p:cNvSpPr/>
            <p:nvPr/>
          </p:nvSpPr>
          <p:spPr>
            <a:xfrm>
              <a:off x="2362200" y="3340168"/>
              <a:ext cx="3824287" cy="46983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E23F67D-3807-4376-A2BD-B50C99FABFCF}"/>
              </a:ext>
              <a:ext uri="{C183D7F6-B498-43B3-948B-1728B52AA6E4}">
                <adec:decorative xmlns:adec="http://schemas.microsoft.com/office/drawing/2017/decorative" val="1"/>
              </a:ext>
            </a:extLst>
          </p:cNvPr>
          <p:cNvGrpSpPr/>
          <p:nvPr/>
        </p:nvGrpSpPr>
        <p:grpSpPr>
          <a:xfrm>
            <a:off x="90436" y="4125300"/>
            <a:ext cx="6096051" cy="1673681"/>
            <a:chOff x="90436" y="4125300"/>
            <a:chExt cx="6096051" cy="1673681"/>
          </a:xfrm>
        </p:grpSpPr>
        <p:grpSp>
          <p:nvGrpSpPr>
            <p:cNvPr id="17" name="Group 16">
              <a:extLst>
                <a:ext uri="{FF2B5EF4-FFF2-40B4-BE49-F238E27FC236}">
                  <a16:creationId xmlns:a16="http://schemas.microsoft.com/office/drawing/2014/main" id="{A5FD75B1-9425-4046-8755-DC35A26E2B27}"/>
                </a:ext>
              </a:extLst>
            </p:cNvPr>
            <p:cNvGrpSpPr/>
            <p:nvPr/>
          </p:nvGrpSpPr>
          <p:grpSpPr>
            <a:xfrm>
              <a:off x="90436" y="4295277"/>
              <a:ext cx="2255296" cy="1503704"/>
              <a:chOff x="1397794" y="4033900"/>
              <a:chExt cx="2155031" cy="1503173"/>
            </a:xfrm>
          </p:grpSpPr>
          <p:sp>
            <p:nvSpPr>
              <p:cNvPr id="18" name="Rectangle 17">
                <a:extLst>
                  <a:ext uri="{FF2B5EF4-FFF2-40B4-BE49-F238E27FC236}">
                    <a16:creationId xmlns:a16="http://schemas.microsoft.com/office/drawing/2014/main" id="{E884E153-EA28-4FB5-992A-3945BDE3D394}"/>
                  </a:ext>
                </a:extLst>
              </p:cNvPr>
              <p:cNvSpPr/>
              <p:nvPr/>
            </p:nvSpPr>
            <p:spPr>
              <a:xfrm>
                <a:off x="1397794" y="4813174"/>
                <a:ext cx="1385887" cy="72389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Data sorting</a:t>
                </a:r>
              </a:p>
            </p:txBody>
          </p:sp>
          <p:cxnSp>
            <p:nvCxnSpPr>
              <p:cNvPr id="19" name="Straight Arrow Connector 18">
                <a:extLst>
                  <a:ext uri="{FF2B5EF4-FFF2-40B4-BE49-F238E27FC236}">
                    <a16:creationId xmlns:a16="http://schemas.microsoft.com/office/drawing/2014/main" id="{C4E36C1A-E621-4246-B45A-830945CB6095}"/>
                  </a:ext>
                </a:extLst>
              </p:cNvPr>
              <p:cNvCxnSpPr>
                <a:stCxn id="18" idx="3"/>
              </p:cNvCxnSpPr>
              <p:nvPr/>
            </p:nvCxnSpPr>
            <p:spPr>
              <a:xfrm flipV="1">
                <a:off x="2783681" y="4033900"/>
                <a:ext cx="769144" cy="11412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43" name="Rectangle 42">
              <a:extLst>
                <a:ext uri="{FF2B5EF4-FFF2-40B4-BE49-F238E27FC236}">
                  <a16:creationId xmlns:a16="http://schemas.microsoft.com/office/drawing/2014/main" id="{73EF0AFA-08D6-4F71-9F54-BC350C32032C}"/>
                </a:ext>
              </a:extLst>
            </p:cNvPr>
            <p:cNvSpPr/>
            <p:nvPr/>
          </p:nvSpPr>
          <p:spPr>
            <a:xfrm>
              <a:off x="2362200" y="4125300"/>
              <a:ext cx="3824287" cy="3288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E06AC8F-FAB4-4CE9-8CB8-D0DB058412BC}"/>
              </a:ext>
              <a:ext uri="{C183D7F6-B498-43B3-948B-1728B52AA6E4}">
                <adec:decorative xmlns:adec="http://schemas.microsoft.com/office/drawing/2017/decorative" val="1"/>
              </a:ext>
            </a:extLst>
          </p:cNvPr>
          <p:cNvGrpSpPr/>
          <p:nvPr/>
        </p:nvGrpSpPr>
        <p:grpSpPr>
          <a:xfrm>
            <a:off x="2362200" y="1359860"/>
            <a:ext cx="6585568" cy="2784354"/>
            <a:chOff x="2362200" y="1359860"/>
            <a:chExt cx="6585568" cy="2784354"/>
          </a:xfrm>
        </p:grpSpPr>
        <p:grpSp>
          <p:nvGrpSpPr>
            <p:cNvPr id="20" name="Group 19">
              <a:extLst>
                <a:ext uri="{FF2B5EF4-FFF2-40B4-BE49-F238E27FC236}">
                  <a16:creationId xmlns:a16="http://schemas.microsoft.com/office/drawing/2014/main" id="{F94E6E51-431C-4740-964D-346662D23E06}"/>
                </a:ext>
              </a:extLst>
            </p:cNvPr>
            <p:cNvGrpSpPr/>
            <p:nvPr/>
          </p:nvGrpSpPr>
          <p:grpSpPr>
            <a:xfrm>
              <a:off x="5285232" y="1359860"/>
              <a:ext cx="3662536" cy="2591364"/>
              <a:chOff x="5586037" y="1141284"/>
              <a:chExt cx="3662536" cy="2591364"/>
            </a:xfrm>
          </p:grpSpPr>
          <p:sp>
            <p:nvSpPr>
              <p:cNvPr id="21" name="Rectangle 20">
                <a:extLst>
                  <a:ext uri="{FF2B5EF4-FFF2-40B4-BE49-F238E27FC236}">
                    <a16:creationId xmlns:a16="http://schemas.microsoft.com/office/drawing/2014/main" id="{FB9EADBB-C0DA-4097-AB49-9E02CA32B012}"/>
                  </a:ext>
                </a:extLst>
              </p:cNvPr>
              <p:cNvSpPr/>
              <p:nvPr/>
            </p:nvSpPr>
            <p:spPr>
              <a:xfrm>
                <a:off x="7072111" y="1141284"/>
                <a:ext cx="2176462" cy="7715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Data aggregation</a:t>
                </a:r>
              </a:p>
            </p:txBody>
          </p:sp>
          <p:cxnSp>
            <p:nvCxnSpPr>
              <p:cNvPr id="22" name="Straight Arrow Connector 21">
                <a:extLst>
                  <a:ext uri="{FF2B5EF4-FFF2-40B4-BE49-F238E27FC236}">
                    <a16:creationId xmlns:a16="http://schemas.microsoft.com/office/drawing/2014/main" id="{2CA0A961-E65E-4B63-9D7F-107856AFAC29}"/>
                  </a:ext>
                </a:extLst>
              </p:cNvPr>
              <p:cNvCxnSpPr>
                <a:cxnSpLocks/>
                <a:stCxn id="21" idx="2"/>
              </p:cNvCxnSpPr>
              <p:nvPr/>
            </p:nvCxnSpPr>
            <p:spPr>
              <a:xfrm flipH="1">
                <a:off x="5586037" y="1912808"/>
                <a:ext cx="2574305" cy="1819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6" name="Rectangle 45">
              <a:extLst>
                <a:ext uri="{FF2B5EF4-FFF2-40B4-BE49-F238E27FC236}">
                  <a16:creationId xmlns:a16="http://schemas.microsoft.com/office/drawing/2014/main" id="{F4B5B26D-C905-4F9D-8499-ED5840EE37B1}"/>
                </a:ext>
              </a:extLst>
            </p:cNvPr>
            <p:cNvSpPr/>
            <p:nvPr/>
          </p:nvSpPr>
          <p:spPr>
            <a:xfrm>
              <a:off x="2362200" y="3815409"/>
              <a:ext cx="3824287" cy="32880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FFFFF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8563019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C1D8-997A-3307-B567-5C31F43276DE}"/>
              </a:ext>
            </a:extLst>
          </p:cNvPr>
          <p:cNvSpPr>
            <a:spLocks noGrp="1"/>
          </p:cNvSpPr>
          <p:nvPr>
            <p:ph type="title"/>
          </p:nvPr>
        </p:nvSpPr>
        <p:spPr/>
        <p:txBody>
          <a:bodyPr/>
          <a:lstStyle/>
          <a:p>
            <a:pPr algn="ctr"/>
            <a:r>
              <a:rPr lang="en-US" dirty="0"/>
              <a:t>Challenge 1 </a:t>
            </a:r>
            <a:endParaRPr lang="en-US"/>
          </a:p>
        </p:txBody>
      </p:sp>
      <p:sp>
        <p:nvSpPr>
          <p:cNvPr id="3" name="Text Placeholder 2">
            <a:extLst>
              <a:ext uri="{FF2B5EF4-FFF2-40B4-BE49-F238E27FC236}">
                <a16:creationId xmlns:a16="http://schemas.microsoft.com/office/drawing/2014/main" id="{2F3AC27F-55BE-EAA1-2E0E-6E854A75AFEC}"/>
              </a:ext>
            </a:extLst>
          </p:cNvPr>
          <p:cNvSpPr>
            <a:spLocks noGrp="1"/>
          </p:cNvSpPr>
          <p:nvPr>
            <p:ph type="body" idx="1"/>
          </p:nvPr>
        </p:nvSpPr>
        <p:spPr/>
        <p:txBody>
          <a:bodyPr/>
          <a:lstStyle/>
          <a:p>
            <a:pPr algn="ctr"/>
            <a:r>
              <a:rPr lang="en-US" dirty="0"/>
              <a:t>Monitoring Basics: </a:t>
            </a:r>
            <a:r>
              <a:rPr lang="en-GB" dirty="0"/>
              <a:t>Metrics, Logs, Alerts and Dashboards</a:t>
            </a:r>
            <a:endParaRPr lang="en-US" dirty="0"/>
          </a:p>
        </p:txBody>
      </p:sp>
    </p:spTree>
    <p:extLst>
      <p:ext uri="{BB962C8B-B14F-4D97-AF65-F5344CB8AC3E}">
        <p14:creationId xmlns:p14="http://schemas.microsoft.com/office/powerpoint/2010/main" val="2990754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EC6D0E-83C6-4808-A6D7-0B4670829890}"/>
              </a:ext>
            </a:extLst>
          </p:cNvPr>
          <p:cNvSpPr>
            <a:spLocks noGrp="1"/>
          </p:cNvSpPr>
          <p:nvPr>
            <p:ph type="title"/>
          </p:nvPr>
        </p:nvSpPr>
        <p:spPr/>
        <p:txBody>
          <a:bodyPr/>
          <a:lstStyle/>
          <a:p>
            <a:r>
              <a:rPr lang="en-US" dirty="0"/>
              <a:t>Standard data properties</a:t>
            </a:r>
          </a:p>
        </p:txBody>
      </p:sp>
      <p:sp>
        <p:nvSpPr>
          <p:cNvPr id="4" name="Content Placeholder 3">
            <a:extLst>
              <a:ext uri="{FF2B5EF4-FFF2-40B4-BE49-F238E27FC236}">
                <a16:creationId xmlns:a16="http://schemas.microsoft.com/office/drawing/2014/main" id="{772D0E79-CC39-4DD8-B149-DA42C1E8418E}"/>
              </a:ext>
            </a:extLst>
          </p:cNvPr>
          <p:cNvSpPr>
            <a:spLocks noGrp="1"/>
          </p:cNvSpPr>
          <p:nvPr>
            <p:ph sz="quarter" idx="13"/>
          </p:nvPr>
        </p:nvSpPr>
        <p:spPr>
          <a:xfrm>
            <a:off x="655638" y="1408114"/>
            <a:ext cx="10880726" cy="3711574"/>
          </a:xfrm>
        </p:spPr>
        <p:txBody>
          <a:bodyPr/>
          <a:lstStyle/>
          <a:p>
            <a:r>
              <a:rPr lang="en-US" dirty="0"/>
              <a:t>Some </a:t>
            </a:r>
            <a:r>
              <a:rPr lang="en-US" b="1" i="1" dirty="0"/>
              <a:t>standard</a:t>
            </a:r>
            <a:r>
              <a:rPr lang="en-US" dirty="0"/>
              <a:t> properties which are </a:t>
            </a:r>
            <a:r>
              <a:rPr lang="en-US" b="1" i="1" dirty="0"/>
              <a:t>common</a:t>
            </a:r>
            <a:r>
              <a:rPr lang="en-US" dirty="0"/>
              <a:t> across multiple data type:</a:t>
            </a:r>
          </a:p>
        </p:txBody>
      </p:sp>
      <p:graphicFrame>
        <p:nvGraphicFramePr>
          <p:cNvPr id="2" name="Table 2">
            <a:extLst>
              <a:ext uri="{FF2B5EF4-FFF2-40B4-BE49-F238E27FC236}">
                <a16:creationId xmlns:a16="http://schemas.microsoft.com/office/drawing/2014/main" id="{DE944A7E-6AFB-4DDB-A16E-7F627BD54FB0}"/>
              </a:ext>
            </a:extLst>
          </p:cNvPr>
          <p:cNvGraphicFramePr>
            <a:graphicFrameLocks noGrp="1"/>
          </p:cNvGraphicFramePr>
          <p:nvPr/>
        </p:nvGraphicFramePr>
        <p:xfrm>
          <a:off x="655636" y="2260318"/>
          <a:ext cx="10850564" cy="3027024"/>
        </p:xfrm>
        <a:graphic>
          <a:graphicData uri="http://schemas.openxmlformats.org/drawingml/2006/table">
            <a:tbl>
              <a:tblPr firstRow="1" bandRow="1">
                <a:tableStyleId>{69012ECD-51FC-41F1-AA8D-1B2483CD663E}</a:tableStyleId>
              </a:tblPr>
              <a:tblGrid>
                <a:gridCol w="2925764">
                  <a:extLst>
                    <a:ext uri="{9D8B030D-6E8A-4147-A177-3AD203B41FA5}">
                      <a16:colId xmlns:a16="http://schemas.microsoft.com/office/drawing/2014/main" val="4219162864"/>
                    </a:ext>
                  </a:extLst>
                </a:gridCol>
                <a:gridCol w="7924800">
                  <a:extLst>
                    <a:ext uri="{9D8B030D-6E8A-4147-A177-3AD203B41FA5}">
                      <a16:colId xmlns:a16="http://schemas.microsoft.com/office/drawing/2014/main" val="746342448"/>
                    </a:ext>
                  </a:extLst>
                </a:gridCol>
              </a:tblGrid>
              <a:tr h="407485">
                <a:tc>
                  <a:txBody>
                    <a:bodyPr/>
                    <a:lstStyle/>
                    <a:p>
                      <a:r>
                        <a:rPr lang="en-US" sz="1600"/>
                        <a:t>Property</a:t>
                      </a:r>
                      <a:endParaRPr lang="en-US" sz="1600" dirty="0"/>
                    </a:p>
                  </a:txBody>
                  <a:tcPr/>
                </a:tc>
                <a:tc>
                  <a:txBody>
                    <a:bodyPr/>
                    <a:lstStyle/>
                    <a:p>
                      <a:r>
                        <a:rPr lang="en-US" sz="1600"/>
                        <a:t>Description</a:t>
                      </a:r>
                      <a:endParaRPr lang="en-US" sz="1600" dirty="0"/>
                    </a:p>
                  </a:txBody>
                  <a:tcPr/>
                </a:tc>
                <a:extLst>
                  <a:ext uri="{0D108BD9-81ED-4DB2-BD59-A6C34878D82A}">
                    <a16:rowId xmlns:a16="http://schemas.microsoft.com/office/drawing/2014/main" val="1294547045"/>
                  </a:ext>
                </a:extLst>
              </a:tr>
              <a:tr h="351636">
                <a:tc>
                  <a:txBody>
                    <a:bodyPr/>
                    <a:lstStyle/>
                    <a:p>
                      <a:r>
                        <a:rPr lang="en-US" sz="1600" b="1"/>
                        <a:t>TimeGenerated/timestamp*</a:t>
                      </a:r>
                      <a:endParaRPr 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Date and time that the record was </a:t>
                      </a:r>
                      <a:r>
                        <a:rPr lang="en-US" sz="1600" b="1"/>
                        <a:t>created</a:t>
                      </a:r>
                      <a:r>
                        <a:rPr lang="en-US" sz="1600"/>
                        <a:t> by the </a:t>
                      </a:r>
                      <a:r>
                        <a:rPr lang="en-US" sz="1600" b="1"/>
                        <a:t>data source</a:t>
                      </a:r>
                      <a:r>
                        <a:rPr lang="en-US" sz="1600"/>
                        <a:t>.</a:t>
                      </a:r>
                      <a:endParaRPr lang="en-US" sz="1600" dirty="0"/>
                    </a:p>
                  </a:txBody>
                  <a:tcPr anchor="ctr"/>
                </a:tc>
                <a:extLst>
                  <a:ext uri="{0D108BD9-81ED-4DB2-BD59-A6C34878D82A}">
                    <a16:rowId xmlns:a16="http://schemas.microsoft.com/office/drawing/2014/main" val="1736819943"/>
                  </a:ext>
                </a:extLst>
              </a:tr>
              <a:tr h="323850">
                <a:tc>
                  <a:txBody>
                    <a:bodyPr/>
                    <a:lstStyle/>
                    <a:p>
                      <a:r>
                        <a:rPr lang="en-US" sz="1600" b="1"/>
                        <a:t>_TimeReceived</a:t>
                      </a:r>
                      <a:endParaRPr lang="en-US" sz="1600" b="1" dirty="0"/>
                    </a:p>
                  </a:txBody>
                  <a:tcPr anchor="ctr"/>
                </a:tc>
                <a:tc>
                  <a:txBody>
                    <a:bodyPr/>
                    <a:lstStyle/>
                    <a:p>
                      <a:r>
                        <a:rPr lang="en-US" sz="1600" dirty="0"/>
                        <a:t>Date and time that the record was </a:t>
                      </a:r>
                      <a:r>
                        <a:rPr lang="en-US" sz="1600" b="1" dirty="0"/>
                        <a:t>received</a:t>
                      </a:r>
                      <a:r>
                        <a:rPr lang="en-US" sz="1600" dirty="0"/>
                        <a:t> by the </a:t>
                      </a:r>
                      <a:r>
                        <a:rPr lang="en-US" sz="1600" b="1"/>
                        <a:t>Azure Monitor</a:t>
                      </a:r>
                      <a:endParaRPr lang="en-US" sz="1600" b="1" dirty="0"/>
                    </a:p>
                  </a:txBody>
                  <a:tcPr anchor="ctr"/>
                </a:tc>
                <a:extLst>
                  <a:ext uri="{0D108BD9-81ED-4DB2-BD59-A6C34878D82A}">
                    <a16:rowId xmlns:a16="http://schemas.microsoft.com/office/drawing/2014/main" val="345933885"/>
                  </a:ext>
                </a:extLst>
              </a:tr>
              <a:tr h="347663">
                <a:tc>
                  <a:txBody>
                    <a:bodyPr/>
                    <a:lstStyle/>
                    <a:p>
                      <a:r>
                        <a:rPr lang="en-US" sz="1600" b="1" dirty="0"/>
                        <a:t>Type/</a:t>
                      </a:r>
                      <a:r>
                        <a:rPr lang="en-US" sz="1600" b="1" err="1"/>
                        <a:t>itemType</a:t>
                      </a:r>
                      <a:r>
                        <a:rPr lang="en-US" sz="1600" b="1"/>
                        <a:t>*</a:t>
                      </a:r>
                      <a:endParaRPr lang="en-US" sz="1600" b="1" dirty="0"/>
                    </a:p>
                  </a:txBody>
                  <a:tcPr anchor="ctr"/>
                </a:tc>
                <a:tc>
                  <a:txBody>
                    <a:bodyPr/>
                    <a:lstStyle/>
                    <a:p>
                      <a:r>
                        <a:rPr lang="en-US" sz="1600" dirty="0"/>
                        <a:t>The name of the table the record was </a:t>
                      </a:r>
                      <a:r>
                        <a:rPr lang="en-US" sz="1600"/>
                        <a:t>retrieved from</a:t>
                      </a:r>
                      <a:endParaRPr lang="en-US" sz="1600" dirty="0"/>
                    </a:p>
                  </a:txBody>
                  <a:tcPr anchor="ctr"/>
                </a:tc>
                <a:extLst>
                  <a:ext uri="{0D108BD9-81ED-4DB2-BD59-A6C34878D82A}">
                    <a16:rowId xmlns:a16="http://schemas.microsoft.com/office/drawing/2014/main" val="3608040281"/>
                  </a:ext>
                </a:extLst>
              </a:tr>
              <a:tr h="314325">
                <a:tc>
                  <a:txBody>
                    <a:bodyPr/>
                    <a:lstStyle/>
                    <a:p>
                      <a:r>
                        <a:rPr lang="en-US" sz="1600" b="1"/>
                        <a:t>_ItemId</a:t>
                      </a:r>
                      <a:endParaRPr 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Unique identifier for the </a:t>
                      </a:r>
                      <a:r>
                        <a:rPr lang="en-US" sz="1600" b="1"/>
                        <a:t>record</a:t>
                      </a:r>
                      <a:r>
                        <a:rPr lang="en-US" sz="1600"/>
                        <a:t>.</a:t>
                      </a:r>
                      <a:endParaRPr lang="en-US" sz="1600" dirty="0"/>
                    </a:p>
                  </a:txBody>
                  <a:tcPr anchor="ctr"/>
                </a:tc>
                <a:extLst>
                  <a:ext uri="{0D108BD9-81ED-4DB2-BD59-A6C34878D82A}">
                    <a16:rowId xmlns:a16="http://schemas.microsoft.com/office/drawing/2014/main" val="3768930646"/>
                  </a:ext>
                </a:extLst>
              </a:tr>
              <a:tr h="334327">
                <a:tc>
                  <a:txBody>
                    <a:bodyPr/>
                    <a:lstStyle/>
                    <a:p>
                      <a:r>
                        <a:rPr lang="en-US" sz="1600" b="1"/>
                        <a:t>_ResourceId</a:t>
                      </a:r>
                      <a:endParaRPr 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Unique identifier for the </a:t>
                      </a:r>
                      <a:r>
                        <a:rPr lang="en-US" sz="1600" b="1"/>
                        <a:t>Resource</a:t>
                      </a:r>
                      <a:r>
                        <a:rPr lang="en-US" sz="1600"/>
                        <a:t> that the </a:t>
                      </a:r>
                      <a:r>
                        <a:rPr lang="en-US" sz="1600" b="1"/>
                        <a:t>record is associated </a:t>
                      </a:r>
                      <a:r>
                        <a:rPr lang="en-US" sz="1600"/>
                        <a:t>with.</a:t>
                      </a:r>
                      <a:endParaRPr lang="en-US" sz="1600" dirty="0"/>
                    </a:p>
                  </a:txBody>
                  <a:tcPr anchor="ctr"/>
                </a:tc>
                <a:extLst>
                  <a:ext uri="{0D108BD9-81ED-4DB2-BD59-A6C34878D82A}">
                    <a16:rowId xmlns:a16="http://schemas.microsoft.com/office/drawing/2014/main" val="1067615951"/>
                  </a:ext>
                </a:extLst>
              </a:tr>
              <a:tr h="308610">
                <a:tc>
                  <a:txBody>
                    <a:bodyPr/>
                    <a:lstStyle/>
                    <a:p>
                      <a:r>
                        <a:rPr lang="en-US" sz="1600" b="1"/>
                        <a:t>_IsBillable</a:t>
                      </a:r>
                      <a:endParaRPr 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Specified whether ingested data is billable.</a:t>
                      </a:r>
                      <a:endParaRPr lang="en-US" sz="1600" dirty="0"/>
                    </a:p>
                  </a:txBody>
                  <a:tcPr anchor="ctr"/>
                </a:tc>
                <a:extLst>
                  <a:ext uri="{0D108BD9-81ED-4DB2-BD59-A6C34878D82A}">
                    <a16:rowId xmlns:a16="http://schemas.microsoft.com/office/drawing/2014/main" val="3068712568"/>
                  </a:ext>
                </a:extLst>
              </a:tr>
              <a:tr h="449580">
                <a:tc>
                  <a:txBody>
                    <a:bodyPr/>
                    <a:lstStyle/>
                    <a:p>
                      <a:r>
                        <a:rPr lang="en-US" sz="1600" b="1"/>
                        <a:t>_BilledSize</a:t>
                      </a:r>
                      <a:endParaRPr 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Specified the size (in bytes) of data that will be billed to your Azure account if _IsBillable is true.</a:t>
                      </a:r>
                      <a:endParaRPr lang="en-US" sz="1600" b="1" dirty="0"/>
                    </a:p>
                  </a:txBody>
                  <a:tcPr anchor="ctr"/>
                </a:tc>
                <a:extLst>
                  <a:ext uri="{0D108BD9-81ED-4DB2-BD59-A6C34878D82A}">
                    <a16:rowId xmlns:a16="http://schemas.microsoft.com/office/drawing/2014/main" val="2824670532"/>
                  </a:ext>
                </a:extLst>
              </a:tr>
            </a:tbl>
          </a:graphicData>
        </a:graphic>
      </p:graphicFrame>
      <p:sp>
        <p:nvSpPr>
          <p:cNvPr id="8" name="Content Placeholder 3">
            <a:extLst>
              <a:ext uri="{FF2B5EF4-FFF2-40B4-BE49-F238E27FC236}">
                <a16:creationId xmlns:a16="http://schemas.microsoft.com/office/drawing/2014/main" id="{1404BFA9-E971-435D-9551-95740504E16C}"/>
              </a:ext>
            </a:extLst>
          </p:cNvPr>
          <p:cNvSpPr txBox="1">
            <a:spLocks/>
          </p:cNvSpPr>
          <p:nvPr/>
        </p:nvSpPr>
        <p:spPr>
          <a:xfrm>
            <a:off x="655637" y="5783404"/>
            <a:ext cx="10880726" cy="307834"/>
          </a:xfrm>
          <a:prstGeom prst="rect">
            <a:avLst/>
          </a:prstGeom>
        </p:spPr>
        <p:txBody>
          <a:bodyPr vert="horz" lIns="0" tIns="0" rIns="0" bIns="0" rtlCol="0">
            <a:normAutofit/>
          </a:bodyPr>
          <a:lstStyle>
            <a:lvl1pPr marL="0" indent="0" algn="l" defTabSz="932688" rtl="0" eaLnBrk="1" latinLnBrk="0" hangingPunct="1">
              <a:lnSpc>
                <a:spcPct val="100000"/>
              </a:lnSpc>
              <a:spcBef>
                <a:spcPts val="672"/>
              </a:spcBef>
              <a:buClr>
                <a:schemeClr val="tx1"/>
              </a:buClr>
              <a:buSzPct val="90000"/>
              <a:buFont typeface="Wingdings" panose="05000000000000000000" pitchFamily="2" charset="2"/>
              <a:buNone/>
              <a:defRPr lang="en-US" sz="2400" kern="1200" spc="0" baseline="0">
                <a:solidFill>
                  <a:schemeClr val="tx1"/>
                </a:solidFill>
                <a:latin typeface="+mn-lt"/>
                <a:ea typeface="+mn-ea"/>
                <a:cs typeface="Segoe UI" panose="020B0502040204020203" pitchFamily="34" charset="0"/>
              </a:defRPr>
            </a:lvl1pPr>
            <a:lvl2pPr marL="310896" indent="0" algn="l" defTabSz="932688" rtl="0" eaLnBrk="1" latinLnBrk="0" hangingPunct="1">
              <a:lnSpc>
                <a:spcPct val="100000"/>
              </a:lnSpc>
              <a:spcBef>
                <a:spcPts val="48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mn-cs"/>
              </a:defRPr>
            </a:lvl2pPr>
            <a:lvl3pPr marL="621792" indent="0" algn="l" defTabSz="932688" rtl="0" eaLnBrk="1" latinLnBrk="0" hangingPunct="1">
              <a:lnSpc>
                <a:spcPct val="100000"/>
              </a:lnSpc>
              <a:spcBef>
                <a:spcPts val="384"/>
              </a:spcBef>
              <a:buClr>
                <a:schemeClr val="tx1"/>
              </a:buClr>
              <a:buSzPct val="90000"/>
              <a:buFont typeface="Wingdings" panose="05000000000000000000" pitchFamily="2" charset="2"/>
              <a:buNone/>
              <a:defRPr lang="en-US" sz="1600" kern="1200" spc="0" baseline="0">
                <a:solidFill>
                  <a:schemeClr val="tx1"/>
                </a:solidFill>
                <a:latin typeface="+mn-lt"/>
                <a:ea typeface="+mn-ea"/>
                <a:cs typeface="+mn-cs"/>
              </a:defRPr>
            </a:lvl3pPr>
            <a:lvl4pPr marL="932688" indent="0" algn="l" defTabSz="932688" rtl="0" eaLnBrk="1" latinLnBrk="0" hangingPunct="1">
              <a:lnSpc>
                <a:spcPct val="100000"/>
              </a:lnSpc>
              <a:spcBef>
                <a:spcPts val="336"/>
              </a:spcBef>
              <a:buClr>
                <a:schemeClr val="tx1"/>
              </a:buClr>
              <a:buSzPct val="90000"/>
              <a:buFont typeface="Wingdings" panose="05000000000000000000" pitchFamily="2" charset="2"/>
              <a:buNone/>
              <a:defRPr lang="en-US" sz="1400" kern="1200" spc="0" baseline="0">
                <a:solidFill>
                  <a:schemeClr val="tx1"/>
                </a:solidFill>
                <a:latin typeface="+mn-lt"/>
                <a:ea typeface="+mn-ea"/>
                <a:cs typeface="+mn-cs"/>
              </a:defRPr>
            </a:lvl4pPr>
            <a:lvl5pPr marL="1225296" indent="0" algn="l" defTabSz="932688" rtl="0" eaLnBrk="1" latinLnBrk="0" hangingPunct="1">
              <a:lnSpc>
                <a:spcPct val="100000"/>
              </a:lnSpc>
              <a:spcBef>
                <a:spcPts val="336"/>
              </a:spcBef>
              <a:buClr>
                <a:schemeClr val="tx1"/>
              </a:buClr>
              <a:buSzPct val="90000"/>
              <a:buFont typeface="Wingdings" panose="05000000000000000000" pitchFamily="2" charset="2"/>
              <a:buNone/>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r>
              <a:rPr kumimoji="0" lang="en-US" sz="17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Timestamp and ItemType are used in Application Insights</a:t>
            </a:r>
          </a:p>
        </p:txBody>
      </p:sp>
    </p:spTree>
    <p:custDataLst>
      <p:tags r:id="rId1"/>
    </p:custDataLst>
    <p:extLst>
      <p:ext uri="{BB962C8B-B14F-4D97-AF65-F5344CB8AC3E}">
        <p14:creationId xmlns:p14="http://schemas.microsoft.com/office/powerpoint/2010/main" val="19100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lstStyle/>
          <a:p>
            <a:pPr algn="ctr"/>
            <a:r>
              <a:rPr lang="en-US" dirty="0"/>
              <a:t>Challenge 7 </a:t>
            </a:r>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pPr algn="ctr"/>
            <a:r>
              <a:rPr lang="en-US" dirty="0"/>
              <a:t>Visualizations</a:t>
            </a:r>
          </a:p>
          <a:p>
            <a:pPr algn="ctr"/>
            <a:r>
              <a:rPr lang="en-US" dirty="0"/>
              <a:t>with Azure Monitor Workbooks</a:t>
            </a:r>
          </a:p>
        </p:txBody>
      </p:sp>
    </p:spTree>
    <p:extLst>
      <p:ext uri="{BB962C8B-B14F-4D97-AF65-F5344CB8AC3E}">
        <p14:creationId xmlns:p14="http://schemas.microsoft.com/office/powerpoint/2010/main" val="413310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96CED73-FD90-ACC0-7477-DA9D12337B0B}"/>
              </a:ext>
            </a:extLst>
          </p:cNvPr>
          <p:cNvSpPr>
            <a:spLocks noGrp="1"/>
          </p:cNvSpPr>
          <p:nvPr>
            <p:ph type="title"/>
          </p:nvPr>
        </p:nvSpPr>
        <p:spPr>
          <a:xfrm>
            <a:off x="588263" y="457200"/>
            <a:ext cx="11018520" cy="1107996"/>
          </a:xfrm>
        </p:spPr>
        <p:txBody>
          <a:bodyPr>
            <a:normAutofit fontScale="90000"/>
          </a:bodyPr>
          <a:lstStyle/>
          <a:p>
            <a:r>
              <a:rPr lang="it-IT"/>
              <a:t>Visualizations: Dashboarding &amp; Reporting</a:t>
            </a:r>
            <a:br>
              <a:rPr lang="en-US"/>
            </a:br>
            <a:endParaRPr lang="en-US"/>
          </a:p>
        </p:txBody>
      </p:sp>
      <p:grpSp>
        <p:nvGrpSpPr>
          <p:cNvPr id="5" name="Group 4">
            <a:extLst>
              <a:ext uri="{FF2B5EF4-FFF2-40B4-BE49-F238E27FC236}">
                <a16:creationId xmlns:a16="http://schemas.microsoft.com/office/drawing/2014/main" id="{92FE97C2-BCDD-CC1E-090C-574F54517E53}"/>
              </a:ext>
            </a:extLst>
          </p:cNvPr>
          <p:cNvGrpSpPr/>
          <p:nvPr/>
        </p:nvGrpSpPr>
        <p:grpSpPr>
          <a:xfrm>
            <a:off x="358071" y="1341716"/>
            <a:ext cx="5373685" cy="2135791"/>
            <a:chOff x="5897505" y="622009"/>
            <a:chExt cx="5373685" cy="1878446"/>
          </a:xfrm>
        </p:grpSpPr>
        <p:sp>
          <p:nvSpPr>
            <p:cNvPr id="6" name="Rectangle 5">
              <a:extLst>
                <a:ext uri="{FF2B5EF4-FFF2-40B4-BE49-F238E27FC236}">
                  <a16:creationId xmlns:a16="http://schemas.microsoft.com/office/drawing/2014/main" id="{D18916BA-511C-2DFE-8484-56CDD6D7C2A6}"/>
                </a:ext>
              </a:extLst>
            </p:cNvPr>
            <p:cNvSpPr/>
            <p:nvPr/>
          </p:nvSpPr>
          <p:spPr>
            <a:xfrm>
              <a:off x="5974863" y="622009"/>
              <a:ext cx="5296327" cy="1878446"/>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TextBox 6">
              <a:extLst>
                <a:ext uri="{FF2B5EF4-FFF2-40B4-BE49-F238E27FC236}">
                  <a16:creationId xmlns:a16="http://schemas.microsoft.com/office/drawing/2014/main" id="{DC48F0FA-44B9-F158-6856-11A1676E6E0A}"/>
                </a:ext>
              </a:extLst>
            </p:cNvPr>
            <p:cNvSpPr txBox="1"/>
            <p:nvPr/>
          </p:nvSpPr>
          <p:spPr>
            <a:xfrm>
              <a:off x="5897505" y="622009"/>
              <a:ext cx="5296327" cy="18357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0" tIns="60960" rIns="60960" bIns="60960" numCol="1" spcCol="1270" anchor="t" anchorCtr="0">
              <a:noAutofit/>
            </a:bodyPr>
            <a:lstStyle/>
            <a:p>
              <a:pPr marL="0" lvl="0" indent="0" algn="l" defTabSz="711200">
                <a:lnSpc>
                  <a:spcPct val="90000"/>
                </a:lnSpc>
                <a:spcBef>
                  <a:spcPct val="0"/>
                </a:spcBef>
                <a:spcAft>
                  <a:spcPct val="35000"/>
                </a:spcAft>
                <a:buNone/>
              </a:pPr>
              <a:r>
                <a:rPr lang="en-US" b="1">
                  <a:latin typeface="Segoe UI" panose="020B0502040204020203" pitchFamily="34" charset="0"/>
                  <a:cs typeface="Segoe UI" panose="020B0502040204020203" pitchFamily="34" charset="0"/>
                </a:rPr>
                <a:t>Grafana</a:t>
              </a:r>
            </a:p>
            <a:p>
              <a:pPr marL="114300" lvl="1" indent="-114300" defTabSz="533400">
                <a:lnSpc>
                  <a:spcPct val="90000"/>
                </a:lnSpc>
                <a:spcBef>
                  <a:spcPts val="600"/>
                </a:spcBef>
                <a:spcAft>
                  <a:spcPct val="15000"/>
                </a:spcAft>
                <a:buChar char="•"/>
              </a:pPr>
              <a:r>
                <a:rPr lang="en-US" sz="1300" u="sng">
                  <a:latin typeface="Segoe UI" panose="020B0502040204020203" pitchFamily="34" charset="0"/>
                  <a:cs typeface="Segoe UI" panose="020B0502040204020203" pitchFamily="34" charset="0"/>
                </a:rPr>
                <a:t>Multi-cloud, multi-platform, single-pane-of-glass</a:t>
              </a:r>
              <a:r>
                <a:rPr lang="en-US" sz="1300">
                  <a:latin typeface="Segoe UI" panose="020B0502040204020203" pitchFamily="34" charset="0"/>
                  <a:cs typeface="Segoe UI" panose="020B0502040204020203" pitchFamily="34" charset="0"/>
                </a:rPr>
                <a:t> visualizations</a:t>
              </a:r>
            </a:p>
            <a:p>
              <a:pPr marL="114300" lvl="1" indent="-114300" defTabSz="533400">
                <a:lnSpc>
                  <a:spcPct val="90000"/>
                </a:lnSpc>
                <a:spcBef>
                  <a:spcPts val="600"/>
                </a:spcBef>
                <a:spcAft>
                  <a:spcPct val="15000"/>
                </a:spcAft>
                <a:buFont typeface="Arial" panose="020B0604020202020204" pitchFamily="34" charset="0"/>
                <a:buChar char="•"/>
              </a:pPr>
              <a:r>
                <a:rPr lang="en-US" sz="1300">
                  <a:latin typeface="Segoe UI" panose="020B0502040204020203" pitchFamily="34" charset="0"/>
                  <a:cs typeface="Segoe UI" panose="020B0502040204020203" pitchFamily="34" charset="0"/>
                </a:rPr>
                <a:t>Best with Prometheus</a:t>
              </a:r>
            </a:p>
            <a:p>
              <a:pPr marL="114300" lvl="1" indent="-114300" defTabSz="533400">
                <a:lnSpc>
                  <a:spcPct val="90000"/>
                </a:lnSpc>
                <a:spcBef>
                  <a:spcPts val="600"/>
                </a:spcBef>
                <a:spcAft>
                  <a:spcPct val="15000"/>
                </a:spcAft>
                <a:buFont typeface="Arial" panose="020B0604020202020204" pitchFamily="34" charset="0"/>
                <a:buChar char="•"/>
              </a:pPr>
              <a:r>
                <a:rPr lang="en-US" sz="1300">
                  <a:latin typeface="Segoe UI" panose="020B0502040204020203" pitchFamily="34" charset="0"/>
                  <a:cs typeface="Segoe UI" panose="020B0502040204020203" pitchFamily="34" charset="0"/>
                </a:rPr>
                <a:t>Out-of-the-box plugins from most monitoring tools/platforms​</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Dashboard templates w/ focus on operational use-cases</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Supports portability, multi-tenancy and flexible RBAC</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Azure Managed Grafana for seamless integration with Azure</a:t>
              </a:r>
            </a:p>
          </p:txBody>
        </p:sp>
      </p:grpSp>
      <p:grpSp>
        <p:nvGrpSpPr>
          <p:cNvPr id="11" name="Group 10">
            <a:extLst>
              <a:ext uri="{FF2B5EF4-FFF2-40B4-BE49-F238E27FC236}">
                <a16:creationId xmlns:a16="http://schemas.microsoft.com/office/drawing/2014/main" id="{8657999B-424E-69C5-42C5-52066DEBA522}"/>
              </a:ext>
            </a:extLst>
          </p:cNvPr>
          <p:cNvGrpSpPr/>
          <p:nvPr/>
        </p:nvGrpSpPr>
        <p:grpSpPr>
          <a:xfrm>
            <a:off x="6242524" y="1339818"/>
            <a:ext cx="5296327" cy="2137689"/>
            <a:chOff x="5974863" y="2705599"/>
            <a:chExt cx="5296327" cy="1655102"/>
          </a:xfrm>
        </p:grpSpPr>
        <p:sp>
          <p:nvSpPr>
            <p:cNvPr id="12" name="Rectangle 11">
              <a:extLst>
                <a:ext uri="{FF2B5EF4-FFF2-40B4-BE49-F238E27FC236}">
                  <a16:creationId xmlns:a16="http://schemas.microsoft.com/office/drawing/2014/main" id="{1FC6F6BE-5ADB-FC52-7713-F1D7EA7B4EF9}"/>
                </a:ext>
              </a:extLst>
            </p:cNvPr>
            <p:cNvSpPr/>
            <p:nvPr/>
          </p:nvSpPr>
          <p:spPr>
            <a:xfrm>
              <a:off x="5974863" y="2705599"/>
              <a:ext cx="5296327" cy="1655102"/>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31BDD200-1986-8BFA-4351-7AAB06B1F89A}"/>
                </a:ext>
              </a:extLst>
            </p:cNvPr>
            <p:cNvSpPr txBox="1"/>
            <p:nvPr/>
          </p:nvSpPr>
          <p:spPr>
            <a:xfrm>
              <a:off x="5974863" y="2705599"/>
              <a:ext cx="5296327" cy="16551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0" tIns="60960" rIns="60960" bIns="60960" numCol="1" spcCol="1270" anchor="t" anchorCtr="0">
              <a:noAutofit/>
            </a:bodyPr>
            <a:lstStyle/>
            <a:p>
              <a:pPr defTabSz="711200">
                <a:lnSpc>
                  <a:spcPct val="90000"/>
                </a:lnSpc>
                <a:spcBef>
                  <a:spcPct val="0"/>
                </a:spcBef>
                <a:spcAft>
                  <a:spcPct val="35000"/>
                </a:spcAft>
              </a:pPr>
              <a:r>
                <a:rPr lang="en-US" b="1">
                  <a:latin typeface="Segoe UI" panose="020B0502040204020203" pitchFamily="34" charset="0"/>
                  <a:cs typeface="Segoe UI" panose="020B0502040204020203" pitchFamily="34" charset="0"/>
                </a:rPr>
                <a:t>Azure Workbooks</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Native </a:t>
              </a:r>
              <a:r>
                <a:rPr lang="en-US" sz="1300" u="sng">
                  <a:latin typeface="Segoe UI" panose="020B0502040204020203" pitchFamily="34" charset="0"/>
                  <a:cs typeface="Segoe UI" panose="020B0502040204020203" pitchFamily="34" charset="0"/>
                </a:rPr>
                <a:t>reporting</a:t>
              </a:r>
              <a:r>
                <a:rPr lang="en-US" sz="1300">
                  <a:latin typeface="Segoe UI" panose="020B0502040204020203" pitchFamily="34" charset="0"/>
                  <a:cs typeface="Segoe UI" panose="020B0502040204020203" pitchFamily="34" charset="0"/>
                </a:rPr>
                <a:t> platform in Azure </a:t>
              </a:r>
              <a:r>
                <a:rPr lang="en-US" sz="1300" kern="1200">
                  <a:latin typeface="Segoe UI" panose="020B0502040204020203" pitchFamily="34" charset="0"/>
                  <a:cs typeface="Segoe UI" panose="020B0502040204020203" pitchFamily="34" charset="0"/>
                </a:rPr>
                <a:t>with at-scale deployments, RBAC and no additional costs</a:t>
              </a:r>
            </a:p>
            <a:p>
              <a:pPr marL="114300" lvl="1" indent="-114300" defTabSz="533400">
                <a:lnSpc>
                  <a:spcPct val="90000"/>
                </a:lnSpc>
                <a:spcBef>
                  <a:spcPts val="600"/>
                </a:spcBef>
                <a:spcAft>
                  <a:spcPct val="15000"/>
                </a:spcAft>
                <a:buFontTx/>
                <a:buChar char="•"/>
              </a:pPr>
              <a:r>
                <a:rPr lang="en-US" sz="1300" kern="1200">
                  <a:latin typeface="Segoe UI" panose="020B0502040204020203" pitchFamily="34" charset="0"/>
                  <a:cs typeface="Segoe UI" panose="020B0502040204020203" pitchFamily="34" charset="0"/>
                </a:rPr>
                <a:t>Great fit for Azure/Arc exclusive environments​</a:t>
              </a:r>
              <a:endParaRPr lang="en-US" sz="1300">
                <a:latin typeface="Segoe UI" panose="020B0502040204020203" pitchFamily="34" charset="0"/>
                <a:cs typeface="Segoe UI" panose="020B0502040204020203" pitchFamily="34" charset="0"/>
              </a:endParaRP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Designed for collaborating &amp; troubleshooting​</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Out-of-the-box reports/templates which are fully customizable</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Leveraged by many Insights in Azure Monitor for curated views</a:t>
              </a:r>
            </a:p>
          </p:txBody>
        </p:sp>
      </p:grpSp>
      <p:pic>
        <p:nvPicPr>
          <p:cNvPr id="14" name="Graphic 13">
            <a:extLst>
              <a:ext uri="{FF2B5EF4-FFF2-40B4-BE49-F238E27FC236}">
                <a16:creationId xmlns:a16="http://schemas.microsoft.com/office/drawing/2014/main" id="{5D45E6CD-7963-C863-54A2-C5532FF1D6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1440" y="1117710"/>
            <a:ext cx="649751" cy="649749"/>
          </a:xfrm>
          <a:prstGeom prst="rect">
            <a:avLst/>
          </a:prstGeom>
        </p:spPr>
      </p:pic>
      <p:grpSp>
        <p:nvGrpSpPr>
          <p:cNvPr id="15" name="Group 14">
            <a:extLst>
              <a:ext uri="{FF2B5EF4-FFF2-40B4-BE49-F238E27FC236}">
                <a16:creationId xmlns:a16="http://schemas.microsoft.com/office/drawing/2014/main" id="{57776FF6-EAE7-2E0C-7D7A-083BB2873703}"/>
              </a:ext>
            </a:extLst>
          </p:cNvPr>
          <p:cNvGrpSpPr/>
          <p:nvPr/>
        </p:nvGrpSpPr>
        <p:grpSpPr>
          <a:xfrm>
            <a:off x="6242524" y="3858441"/>
            <a:ext cx="5296327" cy="1881849"/>
            <a:chOff x="225769" y="2705599"/>
            <a:chExt cx="5296327" cy="1655102"/>
          </a:xfrm>
        </p:grpSpPr>
        <p:sp>
          <p:nvSpPr>
            <p:cNvPr id="16" name="Rectangle 15">
              <a:extLst>
                <a:ext uri="{FF2B5EF4-FFF2-40B4-BE49-F238E27FC236}">
                  <a16:creationId xmlns:a16="http://schemas.microsoft.com/office/drawing/2014/main" id="{FE5875AD-2867-D369-A42E-C9005587609D}"/>
                </a:ext>
              </a:extLst>
            </p:cNvPr>
            <p:cNvSpPr/>
            <p:nvPr/>
          </p:nvSpPr>
          <p:spPr>
            <a:xfrm>
              <a:off x="225769" y="2705599"/>
              <a:ext cx="5296327" cy="1655102"/>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TextBox 16">
              <a:extLst>
                <a:ext uri="{FF2B5EF4-FFF2-40B4-BE49-F238E27FC236}">
                  <a16:creationId xmlns:a16="http://schemas.microsoft.com/office/drawing/2014/main" id="{7F233EA7-59B1-896E-A9F7-EB0F9474F29C}"/>
                </a:ext>
              </a:extLst>
            </p:cNvPr>
            <p:cNvSpPr txBox="1"/>
            <p:nvPr/>
          </p:nvSpPr>
          <p:spPr>
            <a:xfrm>
              <a:off x="225769" y="2705599"/>
              <a:ext cx="5296327" cy="16551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0" tIns="60960" rIns="60960" bIns="60960" numCol="1" spcCol="1270" anchor="t" anchorCtr="0">
              <a:noAutofit/>
            </a:bodyPr>
            <a:lstStyle/>
            <a:p>
              <a:pPr marL="0" lvl="0" indent="0" algn="l" defTabSz="711200">
                <a:lnSpc>
                  <a:spcPct val="90000"/>
                </a:lnSpc>
                <a:spcBef>
                  <a:spcPct val="0"/>
                </a:spcBef>
                <a:spcAft>
                  <a:spcPct val="35000"/>
                </a:spcAft>
                <a:buNone/>
              </a:pPr>
              <a:r>
                <a:rPr lang="en-US" b="1">
                  <a:latin typeface="Segoe UI" panose="020B0502040204020203" pitchFamily="34" charset="0"/>
                  <a:cs typeface="Segoe UI" panose="020B0502040204020203" pitchFamily="34" charset="0"/>
                </a:rPr>
                <a:t>Power BI</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Helps design business centric KPI dashboards for long term trends</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Supports BI analytics with extensive slicing &amp; dicing</a:t>
              </a:r>
            </a:p>
            <a:p>
              <a:pPr marL="114300" lvl="1" indent="-114300" defTabSz="533400">
                <a:lnSpc>
                  <a:spcPct val="90000"/>
                </a:lnSpc>
                <a:spcBef>
                  <a:spcPts val="600"/>
                </a:spcBef>
                <a:spcAft>
                  <a:spcPct val="15000"/>
                </a:spcAft>
                <a:buChar char="•"/>
              </a:pPr>
              <a:endParaRPr lang="en-US" sz="1400"/>
            </a:p>
            <a:p>
              <a:pPr marL="114300" lvl="1" indent="-114300" algn="l" defTabSz="533400">
                <a:lnSpc>
                  <a:spcPct val="90000"/>
                </a:lnSpc>
                <a:spcBef>
                  <a:spcPct val="0"/>
                </a:spcBef>
                <a:spcAft>
                  <a:spcPct val="15000"/>
                </a:spcAft>
                <a:buChar char="•"/>
              </a:pPr>
              <a:endParaRPr lang="en-US" sz="1200" kern="1200"/>
            </a:p>
          </p:txBody>
        </p:sp>
      </p:grpSp>
      <p:pic>
        <p:nvPicPr>
          <p:cNvPr id="18" name="Picture 2" descr="Data Visualization | Microsoft Power BI">
            <a:extLst>
              <a:ext uri="{FF2B5EF4-FFF2-40B4-BE49-F238E27FC236}">
                <a16:creationId xmlns:a16="http://schemas.microsoft.com/office/drawing/2014/main" id="{B3712879-F740-059D-1D55-FEF0C87B4F2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759" r="27276"/>
          <a:stretch/>
        </p:blipFill>
        <p:spPr bwMode="auto">
          <a:xfrm>
            <a:off x="5929988" y="3682956"/>
            <a:ext cx="480291" cy="57352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2FEB9CF2-41D2-D2E9-3C07-250156DA7B03}"/>
              </a:ext>
            </a:extLst>
          </p:cNvPr>
          <p:cNvGrpSpPr/>
          <p:nvPr/>
        </p:nvGrpSpPr>
        <p:grpSpPr>
          <a:xfrm>
            <a:off x="378135" y="3858053"/>
            <a:ext cx="5353622" cy="1882237"/>
            <a:chOff x="475867" y="1910636"/>
            <a:chExt cx="5322221" cy="1457319"/>
          </a:xfrm>
        </p:grpSpPr>
        <p:sp>
          <p:nvSpPr>
            <p:cNvPr id="20" name="Rectangle 19">
              <a:extLst>
                <a:ext uri="{FF2B5EF4-FFF2-40B4-BE49-F238E27FC236}">
                  <a16:creationId xmlns:a16="http://schemas.microsoft.com/office/drawing/2014/main" id="{57FE5D14-52D3-DA87-E11B-9802D3E6A926}"/>
                </a:ext>
              </a:extLst>
            </p:cNvPr>
            <p:cNvSpPr/>
            <p:nvPr/>
          </p:nvSpPr>
          <p:spPr>
            <a:xfrm>
              <a:off x="573290" y="1910636"/>
              <a:ext cx="5224798" cy="1457018"/>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TextBox 20">
              <a:extLst>
                <a:ext uri="{FF2B5EF4-FFF2-40B4-BE49-F238E27FC236}">
                  <a16:creationId xmlns:a16="http://schemas.microsoft.com/office/drawing/2014/main" id="{EF032E98-18BC-7CE5-20F1-91A9B7C87396}"/>
                </a:ext>
              </a:extLst>
            </p:cNvPr>
            <p:cNvSpPr txBox="1"/>
            <p:nvPr/>
          </p:nvSpPr>
          <p:spPr>
            <a:xfrm>
              <a:off x="475867" y="1910936"/>
              <a:ext cx="5296327" cy="14570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0" tIns="60960" rIns="60960" bIns="60960" numCol="1" spcCol="1270" anchor="t" anchorCtr="0">
              <a:noAutofit/>
            </a:bodyPr>
            <a:lstStyle/>
            <a:p>
              <a:pPr marL="0" lvl="0" indent="0" defTabSz="711200">
                <a:lnSpc>
                  <a:spcPct val="90000"/>
                </a:lnSpc>
                <a:spcBef>
                  <a:spcPct val="0"/>
                </a:spcBef>
                <a:spcAft>
                  <a:spcPct val="35000"/>
                </a:spcAft>
                <a:buNone/>
              </a:pPr>
              <a:r>
                <a:rPr lang="en-US" b="1" kern="1200">
                  <a:latin typeface="Segoe UI" panose="020B0502040204020203" pitchFamily="34" charset="0"/>
                  <a:cs typeface="Segoe UI" panose="020B0502040204020203" pitchFamily="34" charset="0"/>
                </a:rPr>
                <a:t>Azure Dashboards</a:t>
              </a:r>
            </a:p>
            <a:p>
              <a:pPr marL="114300" lvl="1" indent="-114300" defTabSz="533400">
                <a:lnSpc>
                  <a:spcPct val="90000"/>
                </a:lnSpc>
                <a:spcBef>
                  <a:spcPts val="600"/>
                </a:spcBef>
                <a:spcAft>
                  <a:spcPct val="15000"/>
                </a:spcAft>
                <a:buChar char="•"/>
              </a:pPr>
              <a:r>
                <a:rPr lang="en-US" sz="1300">
                  <a:latin typeface="Segoe UI" panose="020B0502040204020203" pitchFamily="34" charset="0"/>
                  <a:cs typeface="Segoe UI" panose="020B0502040204020203" pitchFamily="34" charset="0"/>
                </a:rPr>
                <a:t>Native </a:t>
              </a:r>
              <a:r>
                <a:rPr lang="en-US" sz="1300" u="sng">
                  <a:latin typeface="Segoe UI" panose="020B0502040204020203" pitchFamily="34" charset="0"/>
                  <a:cs typeface="Segoe UI" panose="020B0502040204020203" pitchFamily="34" charset="0"/>
                </a:rPr>
                <a:t>dashboarding</a:t>
              </a:r>
              <a:r>
                <a:rPr lang="en-US" sz="1300">
                  <a:latin typeface="Segoe UI" panose="020B0502040204020203" pitchFamily="34" charset="0"/>
                  <a:cs typeface="Segoe UI" panose="020B0502040204020203" pitchFamily="34" charset="0"/>
                </a:rPr>
                <a:t> platform in Azure </a:t>
              </a:r>
              <a:r>
                <a:rPr lang="en-US" sz="1300" kern="1200">
                  <a:latin typeface="Segoe UI" panose="020B0502040204020203" pitchFamily="34" charset="0"/>
                  <a:cs typeface="Segoe UI" panose="020B0502040204020203" pitchFamily="34" charset="0"/>
                </a:rPr>
                <a:t>with at-scale deployments, RBAC and no additional costs​</a:t>
              </a:r>
            </a:p>
            <a:p>
              <a:pPr marL="114300" lvl="1" indent="-114300" defTabSz="533400">
                <a:lnSpc>
                  <a:spcPct val="90000"/>
                </a:lnSpc>
                <a:spcBef>
                  <a:spcPts val="600"/>
                </a:spcBef>
                <a:spcAft>
                  <a:spcPct val="15000"/>
                </a:spcAft>
                <a:buFont typeface="Arial" panose="020B0604020202020204" pitchFamily="34" charset="0"/>
                <a:buChar char="•"/>
              </a:pPr>
              <a:r>
                <a:rPr lang="en-US" sz="1300" kern="1200">
                  <a:latin typeface="Segoe UI" panose="020B0502040204020203" pitchFamily="34" charset="0"/>
                  <a:cs typeface="Segoe UI" panose="020B0502040204020203" pitchFamily="34" charset="0"/>
                </a:rPr>
                <a:t>Great fit for Azure/Arc exclusive environments​​</a:t>
              </a:r>
            </a:p>
          </p:txBody>
        </p:sp>
      </p:grpSp>
      <p:pic>
        <p:nvPicPr>
          <p:cNvPr id="22" name="Graphic 21">
            <a:extLst>
              <a:ext uri="{FF2B5EF4-FFF2-40B4-BE49-F238E27FC236}">
                <a16:creationId xmlns:a16="http://schemas.microsoft.com/office/drawing/2014/main" id="{9A531724-A41D-B719-A131-8F880A025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90" y="3593919"/>
            <a:ext cx="725728" cy="710690"/>
          </a:xfrm>
          <a:prstGeom prst="rect">
            <a:avLst/>
          </a:prstGeom>
        </p:spPr>
      </p:pic>
      <p:pic>
        <p:nvPicPr>
          <p:cNvPr id="2" name="Picture 2" descr="Image result for grafana icon">
            <a:extLst>
              <a:ext uri="{FF2B5EF4-FFF2-40B4-BE49-F238E27FC236}">
                <a16:creationId xmlns:a16="http://schemas.microsoft.com/office/drawing/2014/main" id="{14FE7C68-8D3F-DFA9-77B5-65A896B571F3}"/>
              </a:ext>
            </a:extLst>
          </p:cNvPr>
          <p:cNvPicPr>
            <a:picLocks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1469" y="1059553"/>
            <a:ext cx="670562" cy="67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3195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5A413-8254-40A6-BC32-24E3EDF3E703}"/>
              </a:ext>
            </a:extLst>
          </p:cNvPr>
          <p:cNvSpPr>
            <a:spLocks noGrp="1"/>
          </p:cNvSpPr>
          <p:nvPr>
            <p:ph type="title"/>
          </p:nvPr>
        </p:nvSpPr>
        <p:spPr/>
        <p:txBody>
          <a:bodyPr/>
          <a:lstStyle/>
          <a:p>
            <a:r>
              <a:rPr lang="en-US" dirty="0"/>
              <a:t>Workbooks</a:t>
            </a:r>
          </a:p>
        </p:txBody>
      </p:sp>
      <p:sp>
        <p:nvSpPr>
          <p:cNvPr id="2" name="Subtitle 1">
            <a:extLst>
              <a:ext uri="{FF2B5EF4-FFF2-40B4-BE49-F238E27FC236}">
                <a16:creationId xmlns:a16="http://schemas.microsoft.com/office/drawing/2014/main" id="{E2D7646C-1754-4AE4-809F-C98725FDF018}"/>
              </a:ext>
            </a:extLst>
          </p:cNvPr>
          <p:cNvSpPr>
            <a:spLocks noGrp="1"/>
          </p:cNvSpPr>
          <p:nvPr>
            <p:ph type="subTitle" idx="1"/>
          </p:nvPr>
        </p:nvSpPr>
        <p:spPr/>
        <p:txBody>
          <a:bodyPr/>
          <a:lstStyle/>
          <a:p>
            <a:endParaRPr lang="en-US" dirty="0"/>
          </a:p>
        </p:txBody>
      </p:sp>
      <p:sp>
        <p:nvSpPr>
          <p:cNvPr id="4" name="Content Placeholder 3">
            <a:extLst>
              <a:ext uri="{FF2B5EF4-FFF2-40B4-BE49-F238E27FC236}">
                <a16:creationId xmlns:a16="http://schemas.microsoft.com/office/drawing/2014/main" id="{656E1BD5-E55C-4549-930B-7E93D7EC1144}"/>
              </a:ext>
            </a:extLst>
          </p:cNvPr>
          <p:cNvSpPr>
            <a:spLocks noGrp="1"/>
          </p:cNvSpPr>
          <p:nvPr>
            <p:ph sz="quarter" idx="13"/>
            <p:custDataLst>
              <p:tags r:id="rId2"/>
            </p:custDataLst>
          </p:nvPr>
        </p:nvSpPr>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1900" b="0" i="0" dirty="0">
                <a:solidFill>
                  <a:srgbClr val="171717"/>
                </a:solidFill>
                <a:effectLst/>
                <a:latin typeface="Segoe UI" panose="020B0502040204020203" pitchFamily="34" charset="0"/>
              </a:rPr>
              <a:t>Workbooks provide a flexible canvas for data analysis and the creation of rich visual reports within the Azure portal. </a:t>
            </a:r>
            <a:endParaRPr lang="en-US" sz="2000" dirty="0">
              <a:solidFill>
                <a:srgbClr val="171717"/>
              </a:solidFill>
              <a:latin typeface="Segoe UI" panose="020B0502040204020203" pitchFamily="34" charset="0"/>
            </a:endParaRPr>
          </a:p>
          <a:p>
            <a:r>
              <a:rPr lang="en-US" sz="1900" b="0" i="0" dirty="0">
                <a:solidFill>
                  <a:srgbClr val="171717"/>
                </a:solidFill>
                <a:effectLst/>
                <a:latin typeface="Segoe UI" panose="020B0502040204020203" pitchFamily="34" charset="0"/>
              </a:rPr>
              <a:t>They allow you to tap into multiple data sources from across Azure and combine them into unified interactive experiences.</a:t>
            </a:r>
            <a:endParaRPr lang="en-US" sz="1900" dirty="0"/>
          </a:p>
        </p:txBody>
      </p:sp>
      <p:pic>
        <p:nvPicPr>
          <p:cNvPr id="6" name="Picture 5">
            <a:extLst>
              <a:ext uri="{FF2B5EF4-FFF2-40B4-BE49-F238E27FC236}">
                <a16:creationId xmlns:a16="http://schemas.microsoft.com/office/drawing/2014/main" id="{D246D453-2FA0-4751-87CF-3172E7762A4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18029" y="2834726"/>
            <a:ext cx="6755941" cy="3480231"/>
          </a:xfrm>
          <a:prstGeom prst="rect">
            <a:avLst/>
          </a:prstGeom>
        </p:spPr>
      </p:pic>
    </p:spTree>
    <p:custDataLst>
      <p:tags r:id="rId1"/>
    </p:custDataLst>
    <p:extLst>
      <p:ext uri="{BB962C8B-B14F-4D97-AF65-F5344CB8AC3E}">
        <p14:creationId xmlns:p14="http://schemas.microsoft.com/office/powerpoint/2010/main" val="4273780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endParaRPr lang="en-US" dirty="0">
              <a:solidFill>
                <a:srgbClr val="FFC000"/>
              </a:solidFill>
            </a:endParaRPr>
          </a:p>
        </p:txBody>
      </p:sp>
      <p:sp>
        <p:nvSpPr>
          <p:cNvPr id="2" name="Subtitle 1">
            <a:extLst>
              <a:ext uri="{FF2B5EF4-FFF2-40B4-BE49-F238E27FC236}">
                <a16:creationId xmlns:a16="http://schemas.microsoft.com/office/drawing/2014/main" id="{0E644413-C720-E12C-4003-B83B0D3EB8D2}"/>
              </a:ext>
            </a:extLst>
          </p:cNvPr>
          <p:cNvSpPr>
            <a:spLocks noGrp="1"/>
          </p:cNvSpPr>
          <p:nvPr>
            <p:ph type="subTitle" idx="1"/>
          </p:nvPr>
        </p:nvSpPr>
        <p:spPr/>
        <p:txBody>
          <a:bodyPr>
            <a:normAutofit/>
          </a:bodyPr>
          <a:lstStyle/>
          <a:p>
            <a:r>
              <a:rPr lang="en-US" sz="4800" b="1" dirty="0">
                <a:solidFill>
                  <a:srgbClr val="FFC000"/>
                </a:solidFill>
                <a:hlinkClick r:id="rId3">
                  <a:extLst>
                    <a:ext uri="{A12FA001-AC4F-418D-AE19-62706E023703}">
                      <ahyp:hlinkClr xmlns:ahyp="http://schemas.microsoft.com/office/drawing/2018/hyperlinkcolor" val="tx"/>
                    </a:ext>
                  </a:extLst>
                </a:hlinkClick>
              </a:rPr>
              <a:t>https://aka.ms/wth</a:t>
            </a:r>
            <a:endParaRPr lang="en-US" sz="4800" b="1" dirty="0"/>
          </a:p>
        </p:txBody>
      </p:sp>
    </p:spTree>
    <p:extLst>
      <p:ext uri="{BB962C8B-B14F-4D97-AF65-F5344CB8AC3E}">
        <p14:creationId xmlns:p14="http://schemas.microsoft.com/office/powerpoint/2010/main" val="73829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FEF0874-A133-4B5E-AB77-FFA611C94471}"/>
              </a:ext>
            </a:extLst>
          </p:cNvPr>
          <p:cNvPicPr>
            <a:picLocks noChangeAspect="1"/>
          </p:cNvPicPr>
          <p:nvPr/>
        </p:nvPicPr>
        <p:blipFill>
          <a:blip r:embed="rId3"/>
          <a:stretch>
            <a:fillRect/>
          </a:stretch>
        </p:blipFill>
        <p:spPr>
          <a:xfrm>
            <a:off x="4990154" y="2127465"/>
            <a:ext cx="6994593" cy="377622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AA6D9A08-9021-4234-B6A0-A436250AE63B}"/>
              </a:ext>
            </a:extLst>
          </p:cNvPr>
          <p:cNvPicPr>
            <a:picLocks noChangeAspect="1"/>
          </p:cNvPicPr>
          <p:nvPr/>
        </p:nvPicPr>
        <p:blipFill>
          <a:blip r:embed="rId4"/>
          <a:stretch>
            <a:fillRect/>
          </a:stretch>
        </p:blipFill>
        <p:spPr>
          <a:xfrm>
            <a:off x="4982212" y="1668322"/>
            <a:ext cx="7087368" cy="4280441"/>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DC7EED0E-18E3-4BD9-A356-96BD32195F6C}"/>
              </a:ext>
            </a:extLst>
          </p:cNvPr>
          <p:cNvPicPr>
            <a:picLocks noChangeAspect="1"/>
          </p:cNvPicPr>
          <p:nvPr/>
        </p:nvPicPr>
        <p:blipFill rotWithShape="1">
          <a:blip r:embed="rId5"/>
          <a:srcRect r="8005"/>
          <a:stretch/>
        </p:blipFill>
        <p:spPr>
          <a:xfrm>
            <a:off x="5230935" y="1869775"/>
            <a:ext cx="6839869" cy="361912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9AA9763D-67D0-4FCB-BAF9-7325709F1654}"/>
              </a:ext>
            </a:extLst>
          </p:cNvPr>
          <p:cNvPicPr>
            <a:picLocks noChangeAspect="1"/>
          </p:cNvPicPr>
          <p:nvPr/>
        </p:nvPicPr>
        <p:blipFill>
          <a:blip r:embed="rId6"/>
          <a:stretch>
            <a:fillRect/>
          </a:stretch>
        </p:blipFill>
        <p:spPr>
          <a:xfrm>
            <a:off x="4922967" y="1728328"/>
            <a:ext cx="7195087" cy="4360339"/>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A35627DC-04AD-4326-9D64-708F0B8F92E8}"/>
              </a:ext>
            </a:extLst>
          </p:cNvPr>
          <p:cNvPicPr>
            <a:picLocks noChangeAspect="1"/>
          </p:cNvPicPr>
          <p:nvPr/>
        </p:nvPicPr>
        <p:blipFill>
          <a:blip r:embed="rId7"/>
          <a:stretch>
            <a:fillRect/>
          </a:stretch>
        </p:blipFill>
        <p:spPr>
          <a:xfrm>
            <a:off x="4963169" y="1738773"/>
            <a:ext cx="6952391" cy="4399037"/>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8B7BC3D-B50E-417E-ACFE-7F73291C1B33}"/>
              </a:ext>
            </a:extLst>
          </p:cNvPr>
          <p:cNvSpPr txBox="1">
            <a:spLocks/>
          </p:cNvSpPr>
          <p:nvPr/>
        </p:nvSpPr>
        <p:spPr>
          <a:xfrm>
            <a:off x="428759" y="368907"/>
            <a:ext cx="11555152" cy="738121"/>
          </a:xfrm>
          <a:prstGeom prst="rect">
            <a:avLst/>
          </a:prstGeom>
        </p:spPr>
        <p:txBody>
          <a:bodyPr vert="horz" lIns="91440" tIns="45720" rIns="91440" bIns="45720" rtlCol="0" anchor="b" anchorCtr="0">
            <a:normAutofit fontScale="90000" lnSpcReduction="20000"/>
          </a:bodyPr>
          <a:lstStyle>
            <a:lvl1pPr>
              <a:lnSpc>
                <a:spcPct val="90000"/>
              </a:lnSpc>
              <a:spcBef>
                <a:spcPct val="0"/>
              </a:spcBef>
              <a:buNone/>
              <a:defRPr sz="6000" b="1">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dirty="0"/>
              <a:t>Azure Monitor</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07257" y="2712918"/>
            <a:ext cx="4782061" cy="575485"/>
            <a:chOff x="426425" y="2112033"/>
            <a:chExt cx="4692049" cy="56465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4206137" cy="521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0862" fontAlgn="base">
                <a:spcBef>
                  <a:spcPct val="0"/>
                </a:spcBef>
                <a:spcAft>
                  <a:spcPts val="2400"/>
                </a:spcAft>
                <a:defRPr/>
              </a:pPr>
              <a:r>
                <a:rPr lang="en-US" sz="1726" kern="0" dirty="0">
                  <a:solidFill>
                    <a:srgbClr val="1A1A1A"/>
                  </a:solidFill>
                  <a:latin typeface="Segoe UI" panose="020B0502040204020203" pitchFamily="34" charset="0"/>
                  <a:ea typeface="Segoe UI Light" charset="0"/>
                  <a:cs typeface="Segoe UI" panose="020B0502040204020203" pitchFamily="34" charset="0"/>
                </a:rPr>
                <a:t>Correlate issues at </a:t>
              </a:r>
              <a:r>
                <a:rPr lang="en-US" sz="1726" kern="0" dirty="0">
                  <a:solidFill>
                    <a:srgbClr val="0070C0"/>
                  </a:solidFill>
                  <a:latin typeface="Segoe UI" panose="020B0502040204020203" pitchFamily="34" charset="0"/>
                  <a:ea typeface="Segoe UI Light" charset="0"/>
                  <a:cs typeface="Segoe UI" panose="020B0502040204020203" pitchFamily="34" charset="0"/>
                </a:rPr>
                <a:t>infra level </a:t>
              </a:r>
              <a:r>
                <a:rPr lang="en-US" sz="1726" kern="0" dirty="0">
                  <a:solidFill>
                    <a:srgbClr val="1A1A1A"/>
                  </a:solidFill>
                  <a:latin typeface="Segoe UI" panose="020B0502040204020203" pitchFamily="34" charset="0"/>
                  <a:ea typeface="Segoe UI Light" charset="0"/>
                  <a:cs typeface="Segoe UI" panose="020B0502040204020203" pitchFamily="34" charset="0"/>
                </a:rPr>
                <a:t>with insights for VMs, containers, network, etc.</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07256" y="3710112"/>
            <a:ext cx="4298622" cy="575485"/>
            <a:chOff x="426425" y="4250976"/>
            <a:chExt cx="4217708" cy="564652"/>
          </a:xfrm>
        </p:grpSpPr>
        <p:sp>
          <p:nvSpPr>
            <p:cNvPr id="15" name="Rectangle 14">
              <a:extLst>
                <a:ext uri="{FF2B5EF4-FFF2-40B4-BE49-F238E27FC236}">
                  <a16:creationId xmlns:a16="http://schemas.microsoft.com/office/drawing/2014/main" id="{62BFC53E-7DE6-45CD-9DB0-2D3A5E1E78B9}"/>
                </a:ext>
              </a:extLst>
            </p:cNvPr>
            <p:cNvSpPr/>
            <p:nvPr/>
          </p:nvSpPr>
          <p:spPr>
            <a:xfrm>
              <a:off x="912336" y="4294455"/>
              <a:ext cx="3731797"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Operationalize at scale with smart </a:t>
              </a:r>
              <a:r>
                <a:rPr lang="en-US" sz="1726" kern="0">
                  <a:solidFill>
                    <a:srgbClr val="0070C0"/>
                  </a:solidFill>
                  <a:latin typeface="Segoe UI" panose="020B0502040204020203" pitchFamily="34" charset="0"/>
                  <a:ea typeface="Segoe UI Light" charset="0"/>
                  <a:cs typeface="Segoe UI" panose="020B0502040204020203" pitchFamily="34" charset="0"/>
                </a:rPr>
                <a:t>alerts</a:t>
              </a:r>
              <a:r>
                <a:rPr lang="en-US" sz="1726" kern="0">
                  <a:solidFill>
                    <a:srgbClr val="1A1A1A"/>
                  </a:solidFill>
                  <a:latin typeface="Segoe UI" panose="020B0502040204020203" pitchFamily="34" charset="0"/>
                  <a:ea typeface="Segoe UI Light" charset="0"/>
                  <a:cs typeface="Segoe UI" panose="020B0502040204020203" pitchFamily="34" charset="0"/>
                </a:rPr>
                <a:t> and automated </a:t>
              </a:r>
              <a:r>
                <a:rPr lang="en-US" sz="1726" kern="0">
                  <a:solidFill>
                    <a:srgbClr val="0070C0"/>
                  </a:solidFill>
                  <a:latin typeface="Segoe UI" panose="020B0502040204020203" pitchFamily="34" charset="0"/>
                  <a:ea typeface="Segoe UI Light" charset="0"/>
                  <a:cs typeface="Segoe UI" panose="020B0502040204020203" pitchFamily="34" charset="0"/>
                </a:rPr>
                <a:t>actions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07256" y="1793035"/>
            <a:ext cx="4646525" cy="575485"/>
            <a:chOff x="426425" y="4835908"/>
            <a:chExt cx="4559063" cy="56465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4073151"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Detect &amp; diagnose issues across </a:t>
              </a:r>
              <a:r>
                <a:rPr lang="en-US" sz="1726" kern="0">
                  <a:solidFill>
                    <a:srgbClr val="0070C0"/>
                  </a:solidFill>
                  <a:latin typeface="Segoe UI" panose="020B0502040204020203" pitchFamily="34" charset="0"/>
                  <a:ea typeface="Segoe UI Light" charset="0"/>
                  <a:cs typeface="Segoe UI" panose="020B0502040204020203" pitchFamily="34" charset="0"/>
                </a:rPr>
                <a:t>apps and dependencies</a:t>
              </a:r>
              <a:r>
                <a:rPr lang="en-US" sz="1726" kern="0">
                  <a:solidFill>
                    <a:srgbClr val="1A1A1A"/>
                  </a:solidFill>
                  <a:latin typeface="Segoe UI" panose="020B0502040204020203" pitchFamily="34" charset="0"/>
                  <a:ea typeface="Segoe UI Light" charset="0"/>
                  <a:cs typeface="Segoe UI" panose="020B0502040204020203" pitchFamily="34" charset="0"/>
                </a:rPr>
                <a:t> with application insights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4670F17C-6CA1-40CC-BC07-4E3183DBBEE6}"/>
              </a:ext>
            </a:extLst>
          </p:cNvPr>
          <p:cNvGrpSpPr/>
          <p:nvPr/>
        </p:nvGrpSpPr>
        <p:grpSpPr>
          <a:xfrm>
            <a:off x="207257" y="4707303"/>
            <a:ext cx="4315701" cy="575485"/>
            <a:chOff x="426425" y="4250976"/>
            <a:chExt cx="4234465" cy="564652"/>
          </a:xfrm>
        </p:grpSpPr>
        <p:sp>
          <p:nvSpPr>
            <p:cNvPr id="24" name="Rectangle 23">
              <a:extLst>
                <a:ext uri="{FF2B5EF4-FFF2-40B4-BE49-F238E27FC236}">
                  <a16:creationId xmlns:a16="http://schemas.microsoft.com/office/drawing/2014/main" id="{51A60F08-9B3F-4AD1-98F7-7557F7FD4280}"/>
                </a:ext>
              </a:extLst>
            </p:cNvPr>
            <p:cNvSpPr/>
            <p:nvPr/>
          </p:nvSpPr>
          <p:spPr>
            <a:xfrm>
              <a:off x="912336" y="4294455"/>
              <a:ext cx="3748554"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Drill down with </a:t>
              </a:r>
              <a:r>
                <a:rPr lang="en-US" sz="1726" kern="0">
                  <a:solidFill>
                    <a:srgbClr val="0070C0"/>
                  </a:solidFill>
                  <a:latin typeface="Segoe UI" panose="020B0502040204020203" pitchFamily="34" charset="0"/>
                  <a:ea typeface="Segoe UI Light" charset="0"/>
                  <a:cs typeface="Segoe UI" panose="020B0502040204020203" pitchFamily="34" charset="0"/>
                </a:rPr>
                <a:t>log analytics </a:t>
              </a:r>
              <a:r>
                <a:rPr lang="en-US" sz="1726" kern="0">
                  <a:solidFill>
                    <a:srgbClr val="1A1A1A"/>
                  </a:solidFill>
                  <a:latin typeface="Segoe UI" panose="020B0502040204020203" pitchFamily="34" charset="0"/>
                  <a:ea typeface="Segoe UI Light" charset="0"/>
                  <a:cs typeface="Segoe UI" panose="020B0502040204020203" pitchFamily="34" charset="0"/>
                </a:rPr>
                <a:t>for troubleshooting &amp; deeper diagnostics</a:t>
              </a:r>
            </a:p>
          </p:txBody>
        </p:sp>
        <p:sp>
          <p:nvSpPr>
            <p:cNvPr id="25" name="arrow_15" title="Icon of a arrow in a circle pointed right">
              <a:extLst>
                <a:ext uri="{FF2B5EF4-FFF2-40B4-BE49-F238E27FC236}">
                  <a16:creationId xmlns:a16="http://schemas.microsoft.com/office/drawing/2014/main" id="{956E861A-598E-4E0C-B780-1A4624EF5BE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4471294B-DDA4-46F8-8A23-0F2B326CE1CD}"/>
              </a:ext>
            </a:extLst>
          </p:cNvPr>
          <p:cNvGrpSpPr/>
          <p:nvPr/>
        </p:nvGrpSpPr>
        <p:grpSpPr>
          <a:xfrm>
            <a:off x="207257" y="5704494"/>
            <a:ext cx="4315701" cy="575485"/>
            <a:chOff x="426425" y="4250976"/>
            <a:chExt cx="4234465" cy="564652"/>
          </a:xfrm>
        </p:grpSpPr>
        <p:sp>
          <p:nvSpPr>
            <p:cNvPr id="27" name="Rectangle 26">
              <a:extLst>
                <a:ext uri="{FF2B5EF4-FFF2-40B4-BE49-F238E27FC236}">
                  <a16:creationId xmlns:a16="http://schemas.microsoft.com/office/drawing/2014/main" id="{2F77CC01-7F21-45F8-A24E-2568091F7B22}"/>
                </a:ext>
              </a:extLst>
            </p:cNvPr>
            <p:cNvSpPr/>
            <p:nvPr/>
          </p:nvSpPr>
          <p:spPr>
            <a:xfrm>
              <a:off x="912336" y="4294455"/>
              <a:ext cx="3748554"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Create </a:t>
              </a:r>
              <a:r>
                <a:rPr lang="en-US" sz="1726" kern="0">
                  <a:solidFill>
                    <a:srgbClr val="0070C0"/>
                  </a:solidFill>
                  <a:latin typeface="Segoe UI" panose="020B0502040204020203" pitchFamily="34" charset="0"/>
                  <a:ea typeface="Segoe UI Light" charset="0"/>
                  <a:cs typeface="Segoe UI" panose="020B0502040204020203" pitchFamily="34" charset="0"/>
                </a:rPr>
                <a:t>visualizations</a:t>
              </a:r>
              <a:r>
                <a:rPr lang="en-US" sz="1726" kern="0">
                  <a:solidFill>
                    <a:srgbClr val="1A1A1A"/>
                  </a:solidFill>
                  <a:latin typeface="Segoe UI" panose="020B0502040204020203" pitchFamily="34" charset="0"/>
                  <a:ea typeface="Segoe UI Light" charset="0"/>
                  <a:cs typeface="Segoe UI" panose="020B0502040204020203" pitchFamily="34" charset="0"/>
                </a:rPr>
                <a:t> with Azure dashboards, workbooks &amp; Grafana</a:t>
              </a:r>
            </a:p>
          </p:txBody>
        </p:sp>
        <p:sp>
          <p:nvSpPr>
            <p:cNvPr id="29" name="arrow_15" title="Icon of a arrow in a circle pointed right">
              <a:extLst>
                <a:ext uri="{FF2B5EF4-FFF2-40B4-BE49-F238E27FC236}">
                  <a16:creationId xmlns:a16="http://schemas.microsoft.com/office/drawing/2014/main" id="{5BF770A3-8229-4243-BF56-47DA5C4AC8E8}"/>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sp>
        <p:nvSpPr>
          <p:cNvPr id="2" name="Text Placeholder 3">
            <a:extLst>
              <a:ext uri="{FF2B5EF4-FFF2-40B4-BE49-F238E27FC236}">
                <a16:creationId xmlns:a16="http://schemas.microsoft.com/office/drawing/2014/main" id="{E4AC18F9-011E-8801-021D-000B16DE932D}"/>
              </a:ext>
            </a:extLst>
          </p:cNvPr>
          <p:cNvSpPr txBox="1">
            <a:spLocks/>
          </p:cNvSpPr>
          <p:nvPr/>
        </p:nvSpPr>
        <p:spPr>
          <a:xfrm>
            <a:off x="428759" y="954314"/>
            <a:ext cx="11189766" cy="614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rgbClr val="7030A0"/>
                </a:solidFill>
              </a:rPr>
              <a:t>Observability Scenarios</a:t>
            </a:r>
            <a:endParaRPr lang="en-US" dirty="0"/>
          </a:p>
        </p:txBody>
      </p:sp>
    </p:spTree>
    <p:extLst>
      <p:ext uri="{BB962C8B-B14F-4D97-AF65-F5344CB8AC3E}">
        <p14:creationId xmlns:p14="http://schemas.microsoft.com/office/powerpoint/2010/main" val="317177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1+#ppt_w/2"/>
                                          </p:val>
                                        </p:tav>
                                        <p:tav tm="100000">
                                          <p:val>
                                            <p:strVal val="#ppt_x"/>
                                          </p:val>
                                        </p:tav>
                                      </p:tavLst>
                                    </p:anim>
                                    <p:anim calcmode="lin" valueType="num">
                                      <p:cBhvr additive="base">
                                        <p:cTn id="11" dur="500" fill="hold"/>
                                        <p:tgtEl>
                                          <p:spTgt spid="3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1000" tmFilter="0, 0; .2, .5; .8, .5; 1, 0"/>
                                        <p:tgtEl>
                                          <p:spTgt spid="17"/>
                                        </p:tgtEl>
                                      </p:cBhvr>
                                    </p:animEffect>
                                    <p:animScale>
                                      <p:cBhvr>
                                        <p:cTn id="15" dur="500" autoRev="1" fill="hold"/>
                                        <p:tgtEl>
                                          <p:spTgt spid="17"/>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0" presetClass="exit" presetSubtype="0" fill="hold" nodeType="with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1000" tmFilter="0, 0; .2, .5; .8, .5; 1, 0"/>
                                        <p:tgtEl>
                                          <p:spTgt spid="5"/>
                                        </p:tgtEl>
                                      </p:cBhvr>
                                    </p:animEffect>
                                    <p:animScale>
                                      <p:cBhvr>
                                        <p:cTn id="31" dur="500" autoRev="1" fill="hold"/>
                                        <p:tgtEl>
                                          <p:spTgt spid="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xit" presetSubtype="0" fill="hold" nodeType="withEffect">
                                  <p:stCondLst>
                                    <p:cond delay="0"/>
                                  </p:stCondLst>
                                  <p:childTnLst>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par>
                                <p:cTn id="40" presetID="2" presetClass="entr" presetSubtype="2"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1000" tmFilter="0, 0; .2, .5; .8, .5; 1, 0"/>
                                        <p:tgtEl>
                                          <p:spTgt spid="14"/>
                                        </p:tgtEl>
                                      </p:cBhvr>
                                    </p:animEffect>
                                    <p:animScale>
                                      <p:cBhvr>
                                        <p:cTn id="47" dur="500" autoRev="1" fill="hold"/>
                                        <p:tgtEl>
                                          <p:spTgt spid="1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2" presetClass="entr" presetSubtype="2"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1+#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1000" tmFilter="0, 0; .2, .5; .8, .5; 1, 0"/>
                                        <p:tgtEl>
                                          <p:spTgt spid="23"/>
                                        </p:tgtEl>
                                      </p:cBhvr>
                                    </p:animEffect>
                                    <p:animScale>
                                      <p:cBhvr>
                                        <p:cTn id="63" dur="500" autoRev="1" fill="hold"/>
                                        <p:tgtEl>
                                          <p:spTgt spid="23"/>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10" presetClass="exit" presetSubtype="0" fill="hold" nodeType="withEffect">
                                  <p:stCondLst>
                                    <p:cond delay="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2" presetClass="entr" presetSubtype="2"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1+#ppt_w/2"/>
                                          </p:val>
                                        </p:tav>
                                        <p:tav tm="100000">
                                          <p:val>
                                            <p:strVal val="#ppt_x"/>
                                          </p:val>
                                        </p:tav>
                                      </p:tavLst>
                                    </p:anim>
                                    <p:anim calcmode="lin" valueType="num">
                                      <p:cBhvr additive="base">
                                        <p:cTn id="75" dur="500" fill="hold"/>
                                        <p:tgtEl>
                                          <p:spTgt spid="36"/>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26" presetClass="emph" presetSubtype="0" fill="hold" nodeType="afterEffect">
                                  <p:stCondLst>
                                    <p:cond delay="0"/>
                                  </p:stCondLst>
                                  <p:childTnLst>
                                    <p:animEffect transition="out" filter="fade">
                                      <p:cBhvr>
                                        <p:cTn id="78" dur="1000" tmFilter="0, 0; .2, .5; .8, .5; 1, 0"/>
                                        <p:tgtEl>
                                          <p:spTgt spid="26"/>
                                        </p:tgtEl>
                                      </p:cBhvr>
                                    </p:animEffect>
                                    <p:animScale>
                                      <p:cBhvr>
                                        <p:cTn id="79"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968E8C8B-73A1-4D85-ABD9-BB697F76D060}"/>
              </a:ext>
            </a:extLst>
          </p:cNvPr>
          <p:cNvSpPr txBox="1">
            <a:spLocks/>
          </p:cNvSpPr>
          <p:nvPr/>
        </p:nvSpPr>
        <p:spPr>
          <a:xfrm>
            <a:off x="228247" y="673077"/>
            <a:ext cx="11306469" cy="403079"/>
          </a:xfrm>
          <a:prstGeom prst="rect">
            <a:avLst/>
          </a:prstGeom>
        </p:spPr>
        <p:txBody>
          <a:bodyPr vert="horz" lIns="91440" tIns="45720" rIns="91440" bIns="45720" rtlCol="0" anchor="b" anchorCtr="0">
            <a:noAutofit/>
          </a:bodyPr>
          <a:lstStyle>
            <a:lvl1pPr>
              <a:lnSpc>
                <a:spcPct val="90000"/>
              </a:lnSpc>
              <a:spcBef>
                <a:spcPct val="0"/>
              </a:spcBef>
              <a:buNone/>
              <a:defRPr sz="6000" b="1">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5400" dirty="0"/>
              <a:t>How Azure Monitor works</a:t>
            </a:r>
          </a:p>
        </p:txBody>
      </p:sp>
      <p:grpSp>
        <p:nvGrpSpPr>
          <p:cNvPr id="31" name="Group 30">
            <a:extLst>
              <a:ext uri="{FF2B5EF4-FFF2-40B4-BE49-F238E27FC236}">
                <a16:creationId xmlns:a16="http://schemas.microsoft.com/office/drawing/2014/main" id="{BF39A933-2C52-40AF-B870-F67DAA286C9F}"/>
              </a:ext>
            </a:extLst>
          </p:cNvPr>
          <p:cNvGrpSpPr/>
          <p:nvPr/>
        </p:nvGrpSpPr>
        <p:grpSpPr>
          <a:xfrm>
            <a:off x="305087" y="1473574"/>
            <a:ext cx="11813767" cy="5283715"/>
            <a:chOff x="311204" y="802429"/>
            <a:chExt cx="12050658" cy="5389665"/>
          </a:xfrm>
        </p:grpSpPr>
        <p:pic>
          <p:nvPicPr>
            <p:cNvPr id="25" name="Picture 24">
              <a:extLst>
                <a:ext uri="{FF2B5EF4-FFF2-40B4-BE49-F238E27FC236}">
                  <a16:creationId xmlns:a16="http://schemas.microsoft.com/office/drawing/2014/main" id="{9EB9FF3D-BB4F-4968-A9BA-2C3C634C7CC9}"/>
                </a:ext>
              </a:extLst>
            </p:cNvPr>
            <p:cNvPicPr>
              <a:picLocks noChangeAspect="1"/>
            </p:cNvPicPr>
            <p:nvPr/>
          </p:nvPicPr>
          <p:blipFill>
            <a:blip r:embed="rId3"/>
            <a:stretch>
              <a:fillRect/>
            </a:stretch>
          </p:blipFill>
          <p:spPr>
            <a:xfrm>
              <a:off x="4643130" y="802429"/>
              <a:ext cx="7718732" cy="5389665"/>
            </a:xfrm>
            <a:prstGeom prst="rect">
              <a:avLst/>
            </a:prstGeom>
          </p:spPr>
        </p:pic>
        <p:pic>
          <p:nvPicPr>
            <p:cNvPr id="10" name="Picture 9">
              <a:extLst>
                <a:ext uri="{FF2B5EF4-FFF2-40B4-BE49-F238E27FC236}">
                  <a16:creationId xmlns:a16="http://schemas.microsoft.com/office/drawing/2014/main" id="{B0BAC4E4-DCA0-43A8-820C-10F8675AE0DF}"/>
                </a:ext>
              </a:extLst>
            </p:cNvPr>
            <p:cNvPicPr>
              <a:picLocks noChangeAspect="1"/>
            </p:cNvPicPr>
            <p:nvPr/>
          </p:nvPicPr>
          <p:blipFill rotWithShape="1">
            <a:blip r:embed="rId4"/>
            <a:srcRect r="34060"/>
            <a:stretch/>
          </p:blipFill>
          <p:spPr>
            <a:xfrm>
              <a:off x="311204" y="1802724"/>
              <a:ext cx="4098871" cy="3674824"/>
            </a:xfrm>
            <a:prstGeom prst="rect">
              <a:avLst/>
            </a:prstGeom>
          </p:spPr>
        </p:pic>
        <p:pic>
          <p:nvPicPr>
            <p:cNvPr id="30" name="Picture 29">
              <a:extLst>
                <a:ext uri="{FF2B5EF4-FFF2-40B4-BE49-F238E27FC236}">
                  <a16:creationId xmlns:a16="http://schemas.microsoft.com/office/drawing/2014/main" id="{6B206EF9-9EC6-4601-95A4-EE9FC87009C9}"/>
                </a:ext>
              </a:extLst>
            </p:cNvPr>
            <p:cNvPicPr>
              <a:picLocks noChangeAspect="1"/>
            </p:cNvPicPr>
            <p:nvPr/>
          </p:nvPicPr>
          <p:blipFill>
            <a:blip r:embed="rId5"/>
            <a:stretch>
              <a:fillRect/>
            </a:stretch>
          </p:blipFill>
          <p:spPr>
            <a:xfrm>
              <a:off x="4410075" y="3202631"/>
              <a:ext cx="923925" cy="399405"/>
            </a:xfrm>
            <a:prstGeom prst="rect">
              <a:avLst/>
            </a:prstGeom>
          </p:spPr>
        </p:pic>
      </p:grpSp>
    </p:spTree>
    <p:extLst>
      <p:ext uri="{BB962C8B-B14F-4D97-AF65-F5344CB8AC3E}">
        <p14:creationId xmlns:p14="http://schemas.microsoft.com/office/powerpoint/2010/main" val="15064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Agents in Azure Monitor</a:t>
            </a:r>
            <a:endParaRPr lang="en-US" sz="5400" b="1" dirty="0">
              <a:solidFill>
                <a:srgbClr val="7030A0"/>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90AE205-7BD4-3B4B-EA4B-FD734FF01A6E}"/>
              </a:ext>
            </a:extLst>
          </p:cNvPr>
          <p:cNvSpPr txBox="1"/>
          <p:nvPr/>
        </p:nvSpPr>
        <p:spPr>
          <a:xfrm>
            <a:off x="641350" y="1409700"/>
            <a:ext cx="10610849" cy="4478149"/>
          </a:xfrm>
          <a:prstGeom prst="rect">
            <a:avLst/>
          </a:prstGeom>
          <a:noFill/>
        </p:spPr>
        <p:txBody>
          <a:bodyPr wrap="square" lIns="0" tIns="0" rIns="0" bIns="0" rtlCol="0">
            <a:spAutoFit/>
          </a:bodyPr>
          <a:lstStyle/>
          <a:p>
            <a:pPr marL="285750" indent="-285750" algn="l">
              <a:spcBef>
                <a:spcPts val="1200"/>
              </a:spcBef>
              <a:buFont typeface="Arial" panose="020B0604020202020204" pitchFamily="34" charset="0"/>
              <a:buChar char="•"/>
            </a:pPr>
            <a:endParaRPr lang="sv-SE" b="0" i="0" u="sng" dirty="0">
              <a:solidFill>
                <a:srgbClr val="171717"/>
              </a:solidFill>
              <a:effectLst/>
              <a:latin typeface="Calibri" panose="020F0502020204030204" pitchFamily="34" charset="0"/>
              <a:ea typeface="Calibri" panose="020F0502020204030204" pitchFamily="34" charset="0"/>
              <a:cs typeface="Calibri" panose="020F0502020204030204" pitchFamily="34" charset="0"/>
              <a:hlinkClick r:id="rId3"/>
            </a:endParaRPr>
          </a:p>
          <a:p>
            <a:pPr marL="285750" indent="-285750">
              <a:spcBef>
                <a:spcPts val="1800"/>
              </a:spcBef>
              <a:buFont typeface="Arial" panose="020B0604020202020204" pitchFamily="34" charset="0"/>
              <a:buChar char="•"/>
            </a:pP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hlinkClick r:id="rId4"/>
              </a:rPr>
              <a:t>Azure Monitor Agent (AMA): </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Sends data from Azure VMs and on-prem machines to a </a:t>
            </a:r>
            <a:r>
              <a:rPr lang="en-GB" b="1" dirty="0">
                <a:solidFill>
                  <a:srgbClr val="171717"/>
                </a:solidFill>
                <a:latin typeface="Calibri" panose="020F0502020204030204" pitchFamily="34" charset="0"/>
                <a:ea typeface="Calibri" panose="020F0502020204030204" pitchFamily="34" charset="0"/>
                <a:cs typeface="Calibri" panose="020F0502020204030204" pitchFamily="34" charset="0"/>
              </a:rPr>
              <a:t>Log Analytics workspace or Azure Monitor Metrics </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for use by features, insights, and other monitoring solutions and services. </a:t>
            </a:r>
            <a:b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b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Azure Monitor Agent replaces all of Azure Monitor's legacy monitoring agents.</a:t>
            </a:r>
          </a:p>
          <a:p>
            <a:pPr marL="285750" indent="-285750">
              <a:spcBef>
                <a:spcPts val="1800"/>
              </a:spcBef>
              <a:buFont typeface="Arial" panose="020B0604020202020204" pitchFamily="34" charset="0"/>
              <a:buChar char="•"/>
            </a:pPr>
            <a:r>
              <a:rPr lang="sv-SE" b="0" i="0" u="sng" dirty="0">
                <a:solidFill>
                  <a:srgbClr val="171717"/>
                </a:solidFill>
                <a:effectLst/>
                <a:latin typeface="Calibri" panose="020F0502020204030204" pitchFamily="34" charset="0"/>
                <a:ea typeface="Calibri" panose="020F0502020204030204" pitchFamily="34" charset="0"/>
                <a:cs typeface="Calibri" panose="020F0502020204030204" pitchFamily="34" charset="0"/>
                <a:hlinkClick r:id="rId3"/>
              </a:rPr>
              <a:t>Log Analytics Agent (MMA/OMS)</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 Legacy. To be </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retired 31 August </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2024. Sends data from Azure VMs and on-prem </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machines </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to a </a:t>
            </a:r>
            <a:r>
              <a:rPr lang="en-GB" b="1"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Log Analytics workspace </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and supports monitoring solutions and services.</a:t>
            </a:r>
          </a:p>
          <a:p>
            <a:pPr marL="285750" indent="-285750" algn="l">
              <a:spcBef>
                <a:spcPts val="1800"/>
              </a:spcBef>
              <a:buFont typeface="Arial" panose="020B0604020202020204" pitchFamily="34" charset="0"/>
              <a:buChar char="•"/>
            </a:pPr>
            <a:r>
              <a:rPr lang="en-GB" b="0" i="0" u="none" strike="noStrike" dirty="0">
                <a:solidFill>
                  <a:srgbClr val="171717"/>
                </a:solidFill>
                <a:effectLst/>
                <a:latin typeface="Calibri" panose="020F0502020204030204" pitchFamily="34" charset="0"/>
                <a:ea typeface="Calibri" panose="020F0502020204030204" pitchFamily="34" charset="0"/>
                <a:cs typeface="Calibri" panose="020F0502020204030204" pitchFamily="34" charset="0"/>
                <a:hlinkClick r:id="rId5"/>
              </a:rPr>
              <a:t>Diagnostics extension (WAD/LAD)</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 Legacy. Sends data from Azure VMs to </a:t>
            </a:r>
            <a:r>
              <a:rPr lang="en-GB" b="1"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Azure Monitor Metrics </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a:t>
            </a:r>
            <a:r>
              <a:rPr lang="en-GB" b="1"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Windows only</a:t>
            </a:r>
            <a:r>
              <a:rPr lang="en-GB" b="0" i="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 Azure Event Hubs, and Azure Storage. </a:t>
            </a:r>
          </a:p>
          <a:p>
            <a:pPr marL="285750" indent="-285750">
              <a:spcBef>
                <a:spcPts val="1800"/>
              </a:spcBef>
              <a:buFont typeface="Arial" panose="020B0604020202020204" pitchFamily="34" charset="0"/>
              <a:buChar char="•"/>
            </a:pPr>
            <a:r>
              <a:rPr lang="en-GB" dirty="0" err="1">
                <a:solidFill>
                  <a:srgbClr val="171717"/>
                </a:solidFill>
                <a:latin typeface="Calibri" panose="020F0502020204030204" pitchFamily="34" charset="0"/>
                <a:ea typeface="Calibri" panose="020F0502020204030204" pitchFamily="34" charset="0"/>
                <a:cs typeface="Calibri" panose="020F0502020204030204" pitchFamily="34" charset="0"/>
                <a:hlinkClick r:id="rId6"/>
              </a:rPr>
              <a:t>Telegraf</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hlinkClick r:id="rId6"/>
              </a:rPr>
              <a:t> agent</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 Legacy. Sends data to </a:t>
            </a:r>
            <a:r>
              <a:rPr lang="en-GB" b="1" dirty="0">
                <a:solidFill>
                  <a:srgbClr val="171717"/>
                </a:solidFill>
                <a:latin typeface="Calibri" panose="020F0502020204030204" pitchFamily="34" charset="0"/>
                <a:ea typeface="Calibri" panose="020F0502020204030204" pitchFamily="34" charset="0"/>
                <a:cs typeface="Calibri" panose="020F0502020204030204" pitchFamily="34" charset="0"/>
              </a:rPr>
              <a:t>Azure Monitor Metrics </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a:t>
            </a:r>
            <a:r>
              <a:rPr lang="en-GB" b="1" dirty="0">
                <a:solidFill>
                  <a:srgbClr val="171717"/>
                </a:solidFill>
                <a:latin typeface="Calibri" panose="020F0502020204030204" pitchFamily="34" charset="0"/>
                <a:ea typeface="Calibri" panose="020F0502020204030204" pitchFamily="34" charset="0"/>
                <a:cs typeface="Calibri" panose="020F0502020204030204" pitchFamily="34" charset="0"/>
              </a:rPr>
              <a:t>Linux only</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 </a:t>
            </a:r>
          </a:p>
          <a:p>
            <a:pPr marL="285750" indent="-285750">
              <a:spcBef>
                <a:spcPts val="1800"/>
              </a:spcBef>
              <a:buFont typeface="Arial" panose="020B0604020202020204" pitchFamily="34" charset="0"/>
              <a:buChar char="•"/>
            </a:pP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hlinkClick r:id="rId7"/>
              </a:rPr>
              <a:t>Dependency Agent</a:t>
            </a:r>
            <a:r>
              <a:rPr lang="en-GB" dirty="0">
                <a:solidFill>
                  <a:srgbClr val="171717"/>
                </a:solidFill>
                <a:latin typeface="Calibri" panose="020F0502020204030204" pitchFamily="34" charset="0"/>
                <a:ea typeface="Calibri" panose="020F0502020204030204" pitchFamily="34" charset="0"/>
                <a:cs typeface="Calibri" panose="020F0502020204030204" pitchFamily="34" charset="0"/>
              </a:rPr>
              <a:t>: Collects data about processes running on the virtual machine and external process dependencies.</a:t>
            </a:r>
          </a:p>
          <a:p>
            <a:pPr algn="l"/>
            <a:endParaRPr lang="en-GB" dirty="0" err="1">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8">
            <a:extLst>
              <a:ext uri="{FF2B5EF4-FFF2-40B4-BE49-F238E27FC236}">
                <a16:creationId xmlns:a16="http://schemas.microsoft.com/office/drawing/2014/main" id="{5C4FE211-38B7-177C-C370-A4F383735702}"/>
              </a:ext>
            </a:extLst>
          </p:cNvPr>
          <p:cNvSpPr>
            <a:spLocks noGrp="1"/>
          </p:cNvSpPr>
          <p:nvPr>
            <p:ph type="body" sz="quarter" idx="13"/>
          </p:nvPr>
        </p:nvSpPr>
        <p:spPr/>
        <p:txBody>
          <a:bodyPr/>
          <a:lstStyle/>
          <a:p>
            <a:r>
              <a:rPr lang="en-GB" dirty="0"/>
              <a:t>Required for VM guest-level telemetry collection </a:t>
            </a:r>
          </a:p>
        </p:txBody>
      </p:sp>
    </p:spTree>
    <p:extLst>
      <p:ext uri="{BB962C8B-B14F-4D97-AF65-F5344CB8AC3E}">
        <p14:creationId xmlns:p14="http://schemas.microsoft.com/office/powerpoint/2010/main" val="257859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5F7A-5263-429F-8B21-6D56A410BA5C}"/>
              </a:ext>
            </a:extLst>
          </p:cNvPr>
          <p:cNvSpPr>
            <a:spLocks noGrp="1"/>
          </p:cNvSpPr>
          <p:nvPr>
            <p:ph type="title"/>
          </p:nvPr>
        </p:nvSpPr>
        <p:spPr/>
        <p:txBody>
          <a:bodyPr>
            <a:normAutofit fontScale="90000"/>
          </a:bodyPr>
          <a:lstStyle/>
          <a:p>
            <a:r>
              <a:rPr lang="en-US" dirty="0"/>
              <a:t>Azure Monitor Agent</a:t>
            </a:r>
          </a:p>
        </p:txBody>
      </p:sp>
      <p:graphicFrame>
        <p:nvGraphicFramePr>
          <p:cNvPr id="8" name="Content Placeholder 2">
            <a:extLst>
              <a:ext uri="{FF2B5EF4-FFF2-40B4-BE49-F238E27FC236}">
                <a16:creationId xmlns:a16="http://schemas.microsoft.com/office/drawing/2014/main" id="{2A1FC706-F26C-E645-FAF0-D886D2DF051F}"/>
              </a:ext>
            </a:extLst>
          </p:cNvPr>
          <p:cNvGraphicFramePr>
            <a:graphicFrameLocks/>
          </p:cNvGraphicFramePr>
          <p:nvPr/>
        </p:nvGraphicFramePr>
        <p:xfrm>
          <a:off x="648315" y="1904323"/>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90245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Azure Monitor Agent</a:t>
            </a:r>
            <a:endParaRPr lang="en-US" sz="5400" b="1" dirty="0">
              <a:solidFill>
                <a:srgbClr val="7030A0"/>
              </a:solidFill>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91051B93-082E-F159-F4B6-DDC0E3942FE4}"/>
              </a:ext>
            </a:extLst>
          </p:cNvPr>
          <p:cNvSpPr>
            <a:spLocks noGrp="1"/>
          </p:cNvSpPr>
          <p:nvPr>
            <p:ph type="body" sz="quarter" idx="13"/>
          </p:nvPr>
        </p:nvSpPr>
        <p:spPr/>
        <p:txBody>
          <a:bodyPr/>
          <a:lstStyle/>
          <a:p>
            <a:r>
              <a:rPr lang="en-US" sz="3200" b="1" dirty="0">
                <a:solidFill>
                  <a:srgbClr val="7030A0"/>
                </a:solidFill>
                <a:latin typeface="Segoe UI" panose="020B0502040204020203" pitchFamily="34" charset="0"/>
                <a:cs typeface="Segoe UI" panose="020B0502040204020203" pitchFamily="34" charset="0"/>
              </a:rPr>
              <a:t>Data Collection Rules</a:t>
            </a:r>
            <a:endParaRPr lang="en-US" dirty="0"/>
          </a:p>
        </p:txBody>
      </p:sp>
      <p:pic>
        <p:nvPicPr>
          <p:cNvPr id="2050" name="Picture 2" descr="Screenshot of data collection rules to virtual machines relation.">
            <a:extLst>
              <a:ext uri="{FF2B5EF4-FFF2-40B4-BE49-F238E27FC236}">
                <a16:creationId xmlns:a16="http://schemas.microsoft.com/office/drawing/2014/main" id="{5BA7F169-400C-7F1E-88A1-10E743CA64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9684" y="1450262"/>
            <a:ext cx="8107665" cy="50120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E6CF6A-E3C6-860D-F832-0ACC66BED907}"/>
              </a:ext>
            </a:extLst>
          </p:cNvPr>
          <p:cNvSpPr txBox="1"/>
          <p:nvPr/>
        </p:nvSpPr>
        <p:spPr>
          <a:xfrm>
            <a:off x="487709" y="6462274"/>
            <a:ext cx="7196326" cy="338554"/>
          </a:xfrm>
          <a:prstGeom prst="rect">
            <a:avLst/>
          </a:prstGeom>
          <a:noFill/>
        </p:spPr>
        <p:txBody>
          <a:bodyPr wrap="square">
            <a:spAutoFit/>
          </a:bodyPr>
          <a:lstStyle/>
          <a:p>
            <a:r>
              <a:rPr lang="en-GB" sz="1600" dirty="0">
                <a:hlinkClick r:id="rId4"/>
              </a:rPr>
              <a:t>Best practices for data collection rule creation and management in Azure Monitor</a:t>
            </a:r>
            <a:endParaRPr lang="en-GB" sz="1600" dirty="0"/>
          </a:p>
        </p:txBody>
      </p:sp>
    </p:spTree>
    <p:extLst>
      <p:ext uri="{BB962C8B-B14F-4D97-AF65-F5344CB8AC3E}">
        <p14:creationId xmlns:p14="http://schemas.microsoft.com/office/powerpoint/2010/main" val="38719730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1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0.02.2020 18:58:3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0.02.2020 18:58:31"/>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GUID" val="c6aa6237-8945-4a80-ac0d-016294fbd12b"/>
  <p:tag name="MIO_EKGUID" val="cb40c2c3-5947-4205-bcc3-04a11e699d63"/>
  <p:tag name="MIO_UPDATE" val="True"/>
  <p:tag name="MIO_VERSION" val="05.08.2020 06:51:41"/>
  <p:tag name="MIO_DBID" val="12b0c59e-2253-4124-a5e9-470adf4cb168"/>
  <p:tag name="MIO_LASTDOWNLOADED" val="18.09.2020 14:55:30"/>
  <p:tag name="MIO_OBJECTNAME" val="Writing a Query – Wrapping Up"/>
  <p:tag name="MIO_LASTEDITORNAME" val="Bruno Gabrielli"/>
</p:tagLst>
</file>

<file path=ppt/tags/tag8.xml><?xml version="1.0" encoding="utf-8"?>
<p:tagLst xmlns:a="http://schemas.openxmlformats.org/drawingml/2006/main" xmlns:r="http://schemas.openxmlformats.org/officeDocument/2006/relationships" xmlns:p="http://schemas.openxmlformats.org/presentationml/2006/main">
  <p:tag name="MIO_GUID" val="e8785ec5-5cdf-4011-b756-b001b221102a"/>
  <p:tag name="MIO_EKGUID" val="74a5e3be-7dc3-4d63-a5d7-55be536c2990"/>
  <p:tag name="MIO_UPDATE" val="True"/>
  <p:tag name="MIO_VERSION" val="21.09.2020 14:04:00"/>
  <p:tag name="MIO_DBID" val="12b0c59e-2253-4124-a5e9-470adf4cb168"/>
  <p:tag name="MIO_LASTDOWNLOADED" val="21.09.2020 14:22:11"/>
  <p:tag name="MIO_OBJECTNAME" val="Standard properties (4)"/>
  <p:tag name="MIO_LASTEDITORNAME" val="Bruno Gabrielli"/>
</p:tagLst>
</file>

<file path=ppt/tags/tag9.xml><?xml version="1.0" encoding="utf-8"?>
<p:tagLst xmlns:a="http://schemas.openxmlformats.org/drawingml/2006/main" xmlns:r="http://schemas.openxmlformats.org/officeDocument/2006/relationships" xmlns:p="http://schemas.openxmlformats.org/presentationml/2006/main">
  <p:tag name="MIO_GUID" val="020f2b2b-741d-4eae-b952-e5d46d1e214e"/>
  <p:tag name="MIO_EKGUID" val="11f99b50-c566-4766-a68a-4c9e26a7e24e"/>
  <p:tag name="MIO_UPDATE" val="True"/>
  <p:tag name="MIO_VERSION" val="21.09.2020 11:25:27"/>
  <p:tag name="MIO_DBID" val="12b0c59e-2253-4124-a5e9-470adf4cb168"/>
  <p:tag name="MIO_LASTDOWNLOADED" val="07.01.2021 19:23:10"/>
  <p:tag name="MIO_OBJECTNAME" val="Workbooks"/>
  <p:tag name="MIO_LASTEDITORNAME" val="Bruno Gabrielli"/>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6.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OneNoteFluid_FileOrder xmlns="d5681aaf-e75d-4680-b6a5-67eaf1333073" xsi:nil="true"/>
    <lcf76f155ced4ddcb4097134ff3c332f xmlns="d5681aaf-e75d-4680-b6a5-67eaf1333073">
      <Terms xmlns="http://schemas.microsoft.com/office/infopath/2007/PartnerControls"/>
    </lcf76f155ced4ddcb4097134ff3c332f>
    <SharedWithUsers xmlns="15d470b8-ee0f-4c7c-b3dd-47210eefc9bb">
      <UserInfo>
        <DisplayName>David Giard</DisplayName>
        <AccountId>439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0DD8F652F1944BE71621823B93445" ma:contentTypeVersion="21" ma:contentTypeDescription="Create a new document." ma:contentTypeScope="" ma:versionID="5dd89f6d03a06bf23f7f8ea5c9182d9f">
  <xsd:schema xmlns:xsd="http://www.w3.org/2001/XMLSchema" xmlns:xs="http://www.w3.org/2001/XMLSchema" xmlns:p="http://schemas.microsoft.com/office/2006/metadata/properties" xmlns:ns1="http://schemas.microsoft.com/sharepoint/v3" xmlns:ns2="d5681aaf-e75d-4680-b6a5-67eaf1333073" xmlns:ns3="230e9df3-be65-4c73-a93b-d1236ebd677e" xmlns:ns4="15d470b8-ee0f-4c7c-b3dd-47210eefc9bb" targetNamespace="http://schemas.microsoft.com/office/2006/metadata/properties" ma:root="true" ma:fieldsID="42d1e8cf4b9f50af65892a9eacd25642" ns1:_="" ns2:_="" ns3:_="" ns4:_="">
    <xsd:import namespace="http://schemas.microsoft.com/sharepoint/v3"/>
    <xsd:import namespace="d5681aaf-e75d-4680-b6a5-67eaf1333073"/>
    <xsd:import namespace="230e9df3-be65-4c73-a93b-d1236ebd677e"/>
    <xsd:import namespace="15d470b8-ee0f-4c7c-b3dd-47210eefc9bb"/>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OneNoteFluid_FileOrder" minOccurs="0"/>
                <xsd:element ref="ns1:_ip_UnifiedCompliancePolicyProperties" minOccurs="0"/>
                <xsd:element ref="ns1:_ip_UnifiedCompliancePolicyUIAction" minOccurs="0"/>
                <xsd:element ref="ns4:SharedWithUsers" minOccurs="0"/>
                <xsd:element ref="ns4:SharedWithDetails" minOccurs="0"/>
                <xsd:element ref="ns2:MediaServiceSearchProperties" minOccurs="0"/>
                <xsd:element ref="ns2:MediaServiceDocTag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681aaf-e75d-4680-b6a5-67eaf1333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ServiceDateTaken" ma:index="25" nillable="true" ma:displayName="MediaServiceDateTaken" ma:hidden="true" ma:indexed="true" ma:internalName="MediaServiceDateTaken"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6b72968-36bd-4383-8b6e-1cc99c113b15}" ma:internalName="TaxCatchAll" ma:showField="CatchAllData" ma:web="15d470b8-ee0f-4c7c-b3dd-47210eefc9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5d470b8-ee0f-4c7c-b3dd-47210eefc9bb"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1AEC35-FA48-4D92-B146-8AAF6D580B36}">
  <ds:schemaRefs>
    <ds:schemaRef ds:uri="http://purl.org/dc/dcmitype/"/>
    <ds:schemaRef ds:uri="http://schemas.openxmlformats.org/package/2006/metadata/core-properties"/>
    <ds:schemaRef ds:uri="http://purl.org/dc/terms/"/>
    <ds:schemaRef ds:uri="http://www.w3.org/XML/1998/namespace"/>
    <ds:schemaRef ds:uri="http://purl.org/dc/elements/1.1/"/>
    <ds:schemaRef ds:uri="http://schemas.microsoft.com/office/2006/documentManagement/types"/>
    <ds:schemaRef ds:uri="http://schemas.microsoft.com/sharepoint/v3"/>
    <ds:schemaRef ds:uri="http://schemas.microsoft.com/office/infopath/2007/PartnerControls"/>
    <ds:schemaRef ds:uri="15d470b8-ee0f-4c7c-b3dd-47210eefc9bb"/>
    <ds:schemaRef ds:uri="230e9df3-be65-4c73-a93b-d1236ebd677e"/>
    <ds:schemaRef ds:uri="d5681aaf-e75d-4680-b6a5-67eaf1333073"/>
    <ds:schemaRef ds:uri="http://schemas.microsoft.com/office/2006/metadata/properties"/>
  </ds:schemaRefs>
</ds:datastoreItem>
</file>

<file path=customXml/itemProps2.xml><?xml version="1.0" encoding="utf-8"?>
<ds:datastoreItem xmlns:ds="http://schemas.openxmlformats.org/officeDocument/2006/customXml" ds:itemID="{FA84066F-CF25-477A-816A-71B1599BA426}">
  <ds:schemaRefs>
    <ds:schemaRef ds:uri="http://schemas.microsoft.com/sharepoint/v3/contenttype/forms"/>
  </ds:schemaRefs>
</ds:datastoreItem>
</file>

<file path=customXml/itemProps3.xml><?xml version="1.0" encoding="utf-8"?>
<ds:datastoreItem xmlns:ds="http://schemas.openxmlformats.org/officeDocument/2006/customXml" ds:itemID="{CD47215C-0EBB-44A1-8451-16A23713BA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5681aaf-e75d-4680-b6a5-67eaf1333073"/>
    <ds:schemaRef ds:uri="230e9df3-be65-4c73-a93b-d1236ebd677e"/>
    <ds:schemaRef ds:uri="15d470b8-ee0f-4c7c-b3dd-47210eefc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4660</Words>
  <Application>Microsoft Macintosh PowerPoint</Application>
  <PresentationFormat>Widescreen</PresentationFormat>
  <Paragraphs>433</Paragraphs>
  <Slides>44</Slides>
  <Notes>31</Notes>
  <HiddenSlides>5</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44</vt:i4>
      </vt:variant>
    </vt:vector>
  </HeadingPairs>
  <TitlesOfParts>
    <vt:vector size="65" baseType="lpstr">
      <vt:lpstr>-apple-system</vt:lpstr>
      <vt:lpstr>&amp;quot</vt:lpstr>
      <vt:lpstr>Arial</vt:lpstr>
      <vt:lpstr>Calibri</vt:lpstr>
      <vt:lpstr>Calibri Light</vt:lpstr>
      <vt:lpstr>Comic Sans MS</vt:lpstr>
      <vt:lpstr>Consolas</vt:lpstr>
      <vt:lpstr>Courier New</vt:lpstr>
      <vt:lpstr>Lucida Console</vt:lpstr>
      <vt:lpstr>Lucida Grande</vt:lpstr>
      <vt:lpstr>Segoe UI</vt:lpstr>
      <vt:lpstr>Segoe UI Light</vt:lpstr>
      <vt:lpstr>Segoe UI Semibold</vt:lpstr>
      <vt:lpstr>Segoe UI Semilight</vt:lpstr>
      <vt:lpstr>Wingdings</vt:lpstr>
      <vt:lpstr>2_Office Theme</vt:lpstr>
      <vt:lpstr>2_C+E Readiness Template</vt:lpstr>
      <vt:lpstr>3_5-30660_TR21_BO_CT_Template</vt:lpstr>
      <vt:lpstr>5-30660_TR21_BO_CT_Template</vt:lpstr>
      <vt:lpstr>2_Dark Blue</vt:lpstr>
      <vt:lpstr>Dark Blue</vt:lpstr>
      <vt:lpstr>Azure Monitoring</vt:lpstr>
      <vt:lpstr>PowerPoint Presentation</vt:lpstr>
      <vt:lpstr>Challenge Zero</vt:lpstr>
      <vt:lpstr>Challenge 1 </vt:lpstr>
      <vt:lpstr>PowerPoint Presentation</vt:lpstr>
      <vt:lpstr>PowerPoint Presentation</vt:lpstr>
      <vt:lpstr>Agents in Azure Monitor</vt:lpstr>
      <vt:lpstr>Azure Monitor Agent</vt:lpstr>
      <vt:lpstr>Azure Monitor Agent</vt:lpstr>
      <vt:lpstr>Data Collection Rules</vt:lpstr>
      <vt:lpstr>PowerPoint Presentation</vt:lpstr>
      <vt:lpstr>Azure Dashboards</vt:lpstr>
      <vt:lpstr>Challenge #1</vt:lpstr>
      <vt:lpstr>Challenge 2 </vt:lpstr>
      <vt:lpstr>What is Infrastructure as Code?</vt:lpstr>
      <vt:lpstr>What is Bicep? For all the current ARM Template gurus</vt:lpstr>
      <vt:lpstr>How Bicep Works Under the covers</vt:lpstr>
      <vt:lpstr>Bicep Template Parameters - Examples</vt:lpstr>
      <vt:lpstr>Bicep Template Resources</vt:lpstr>
      <vt:lpstr>Authoring experience:</vt:lpstr>
      <vt:lpstr>Bicep Template Deployment</vt:lpstr>
      <vt:lpstr>Challenge #2</vt:lpstr>
      <vt:lpstr>Challenge 3 </vt:lpstr>
      <vt:lpstr>PowerPoint Presentation</vt:lpstr>
      <vt:lpstr>PowerPoint Presentation</vt:lpstr>
      <vt:lpstr>PowerPoint Presentation</vt:lpstr>
      <vt:lpstr>PowerPoint Presentation</vt:lpstr>
      <vt:lpstr>Challenge #3</vt:lpstr>
      <vt:lpstr>Challenge 4 </vt:lpstr>
      <vt:lpstr>PowerPoint Presentation</vt:lpstr>
      <vt:lpstr>Application Insights</vt:lpstr>
      <vt:lpstr>Common Application Monitoring scenarios</vt:lpstr>
      <vt:lpstr>Challenge 5 </vt:lpstr>
      <vt:lpstr>PowerPoint Presentation</vt:lpstr>
      <vt:lpstr>Azure Monitor container insights overview</vt:lpstr>
      <vt:lpstr>PowerPoint Presentation</vt:lpstr>
      <vt:lpstr>Challenge 6 </vt:lpstr>
      <vt:lpstr>PowerPoint Presentation</vt:lpstr>
      <vt:lpstr>Anatomy of a KQL Query</vt:lpstr>
      <vt:lpstr>Standard data properties</vt:lpstr>
      <vt:lpstr>Challenge 7 </vt:lpstr>
      <vt:lpstr>Visualizations: Dashboarding &amp; Reporting </vt:lpstr>
      <vt:lpstr>Workbooks</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Monitoring</dc:title>
  <dc:creator/>
  <cp:lastModifiedBy/>
  <cp:revision>90</cp:revision>
  <dcterms:created xsi:type="dcterms:W3CDTF">2022-05-07T20:57:19Z</dcterms:created>
  <dcterms:modified xsi:type="dcterms:W3CDTF">2023-09-12T02:58:43Z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0x0101002D60DD8F652F1944BE71621823B93445</vt:lpwstr>
  </property>
  <property fmtid="{D5CDD505-2E9C-101B-9397-08002B2CF9AE}" pid="3" name="MediaServiceImageTags">
    <vt:lpwstr/>
  </property>
</Properties>
</file>